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309" r:id="rId4"/>
    <p:sldId id="279" r:id="rId5"/>
    <p:sldId id="277" r:id="rId6"/>
    <p:sldId id="310" r:id="rId7"/>
    <p:sldId id="320" r:id="rId8"/>
    <p:sldId id="333" r:id="rId9"/>
    <p:sldId id="308" r:id="rId10"/>
    <p:sldId id="334" r:id="rId11"/>
    <p:sldId id="283" r:id="rId12"/>
    <p:sldId id="284" r:id="rId13"/>
    <p:sldId id="319" r:id="rId14"/>
    <p:sldId id="335" r:id="rId15"/>
    <p:sldId id="285" r:id="rId16"/>
    <p:sldId id="321" r:id="rId17"/>
    <p:sldId id="322" r:id="rId18"/>
    <p:sldId id="323" r:id="rId19"/>
    <p:sldId id="336" r:id="rId20"/>
    <p:sldId id="286" r:id="rId21"/>
    <p:sldId id="324" r:id="rId22"/>
    <p:sldId id="337" r:id="rId23"/>
    <p:sldId id="288" r:id="rId24"/>
    <p:sldId id="325" r:id="rId25"/>
    <p:sldId id="326" r:id="rId26"/>
    <p:sldId id="307" r:id="rId27"/>
    <p:sldId id="327" r:id="rId28"/>
    <p:sldId id="328" r:id="rId29"/>
    <p:sldId id="338" r:id="rId30"/>
    <p:sldId id="329" r:id="rId31"/>
    <p:sldId id="339" r:id="rId32"/>
    <p:sldId id="330" r:id="rId33"/>
    <p:sldId id="331" r:id="rId34"/>
    <p:sldId id="340" r:id="rId35"/>
    <p:sldId id="287" r:id="rId36"/>
    <p:sldId id="332" r:id="rId37"/>
    <p:sldId id="289" r:id="rId38"/>
    <p:sldId id="313" r:id="rId39"/>
    <p:sldId id="312" r:id="rId40"/>
    <p:sldId id="314" r:id="rId41"/>
    <p:sldId id="315" r:id="rId42"/>
    <p:sldId id="316" r:id="rId43"/>
    <p:sldId id="317" r:id="rId44"/>
    <p:sldId id="306" r:id="rId45"/>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karna"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0586" autoAdjust="0"/>
  </p:normalViewPr>
  <p:slideViewPr>
    <p:cSldViewPr>
      <p:cViewPr>
        <p:scale>
          <a:sx n="75" d="100"/>
          <a:sy n="75" d="100"/>
        </p:scale>
        <p:origin x="-930" y="-50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48"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14T17:11:10.282" idx="1">
    <p:pos x="10" y="10"/>
    <p:text/>
  </p:cm>
</p:cmLst>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C1333-9D5C-47A9-A7A6-1CA451D72A58}" type="doc">
      <dgm:prSet loTypeId="urn:microsoft.com/office/officeart/2005/8/layout/vList3#1" loCatId="list" qsTypeId="urn:microsoft.com/office/officeart/2005/8/quickstyle/simple3" qsCatId="simple" csTypeId="urn:microsoft.com/office/officeart/2005/8/colors/accent1_2" csCatId="accent1" phldr="1"/>
      <dgm:spPr/>
      <dgm:t>
        <a:bodyPr/>
        <a:lstStyle/>
        <a:p>
          <a:endParaRPr lang="el-GR"/>
        </a:p>
      </dgm:t>
    </dgm:pt>
    <dgm:pt modelId="{AD823B8B-EC31-44BF-9873-AD8F30568B7B}">
      <dgm:prSet/>
      <dgm:spPr/>
      <dgm:t>
        <a:bodyPr/>
        <a:lstStyle/>
        <a:p>
          <a:pPr rtl="0"/>
          <a:r>
            <a:rPr lang="el-GR" b="1" dirty="0" smtClean="0"/>
            <a:t>Ενότητα Ι: </a:t>
          </a:r>
          <a:r>
            <a:rPr lang="el-GR" b="0" dirty="0" smtClean="0"/>
            <a:t>Χρηματοοικονομικοί </a:t>
          </a:r>
          <a:r>
            <a:rPr lang="el-GR" dirty="0" smtClean="0"/>
            <a:t>Κανόνες ανά κατηγορία προϋπολογισμού του Σχεδίου </a:t>
          </a:r>
          <a:endParaRPr lang="el-GR" dirty="0"/>
        </a:p>
      </dgm:t>
    </dgm:pt>
    <dgm:pt modelId="{EA61FA97-7702-46DE-B781-F73BE682793C}" type="parTrans" cxnId="{952920C3-39F8-4A04-9B77-072ADFA83F71}">
      <dgm:prSet/>
      <dgm:spPr/>
      <dgm:t>
        <a:bodyPr/>
        <a:lstStyle/>
        <a:p>
          <a:endParaRPr lang="el-GR"/>
        </a:p>
      </dgm:t>
    </dgm:pt>
    <dgm:pt modelId="{10A0F5C4-DF81-4D4E-9AC4-D979282440DA}" type="sibTrans" cxnId="{952920C3-39F8-4A04-9B77-072ADFA83F71}">
      <dgm:prSet/>
      <dgm:spPr/>
      <dgm:t>
        <a:bodyPr/>
        <a:lstStyle/>
        <a:p>
          <a:endParaRPr lang="el-GR"/>
        </a:p>
      </dgm:t>
    </dgm:pt>
    <dgm:pt modelId="{BF68356C-F29E-4F95-8C34-3FF4B3A5B48F}">
      <dgm:prSet/>
      <dgm:spPr/>
      <dgm:t>
        <a:bodyPr/>
        <a:lstStyle/>
        <a:p>
          <a:pPr rtl="0"/>
          <a:r>
            <a:rPr lang="el-GR" b="1" dirty="0" smtClean="0"/>
            <a:t>Ενότητα ΙΙ: </a:t>
          </a:r>
          <a:r>
            <a:rPr lang="el-GR" dirty="0" smtClean="0"/>
            <a:t>Ποσά χρηματοδοτικής συνεισφοράς ανά κόστος μονάδας δαπάνης ανά κατηγορία προϋπολογισμού</a:t>
          </a:r>
          <a:endParaRPr lang="el-GR" dirty="0"/>
        </a:p>
      </dgm:t>
    </dgm:pt>
    <dgm:pt modelId="{57CBD318-C288-45DA-BA9E-40F2B79AF877}" type="parTrans" cxnId="{98A41EFE-F55A-4B95-8738-2DAE6D3C767E}">
      <dgm:prSet/>
      <dgm:spPr/>
      <dgm:t>
        <a:bodyPr/>
        <a:lstStyle/>
        <a:p>
          <a:endParaRPr lang="el-GR"/>
        </a:p>
      </dgm:t>
    </dgm:pt>
    <dgm:pt modelId="{35ED3789-98A1-4890-8B60-6049E46DBD31}" type="sibTrans" cxnId="{98A41EFE-F55A-4B95-8738-2DAE6D3C767E}">
      <dgm:prSet/>
      <dgm:spPr/>
      <dgm:t>
        <a:bodyPr/>
        <a:lstStyle/>
        <a:p>
          <a:endParaRPr lang="el-GR"/>
        </a:p>
      </dgm:t>
    </dgm:pt>
    <dgm:pt modelId="{FC6550DD-BE9E-47F9-B1F8-845C5F19E3F2}">
      <dgm:prSet/>
      <dgm:spPr/>
      <dgm:t>
        <a:bodyPr/>
        <a:lstStyle/>
        <a:p>
          <a:pPr rtl="0"/>
          <a:r>
            <a:rPr lang="el-GR" b="1" dirty="0" smtClean="0"/>
            <a:t>Ενότητα IΙΙ: </a:t>
          </a:r>
          <a:r>
            <a:rPr lang="el-GR" dirty="0" smtClean="0"/>
            <a:t>Είδη ελέγχου και δικαιολογητικά. </a:t>
          </a:r>
          <a:endParaRPr lang="el-GR" dirty="0"/>
        </a:p>
      </dgm:t>
    </dgm:pt>
    <dgm:pt modelId="{6AFB28A8-5D38-425E-A7C1-B5427B4684E3}" type="parTrans" cxnId="{02192EE6-75D0-4FB4-9FB0-BEF31B20F032}">
      <dgm:prSet/>
      <dgm:spPr/>
      <dgm:t>
        <a:bodyPr/>
        <a:lstStyle/>
        <a:p>
          <a:endParaRPr lang="el-GR"/>
        </a:p>
      </dgm:t>
    </dgm:pt>
    <dgm:pt modelId="{2D9870EA-3F95-4A0B-B774-AEAD437687FD}" type="sibTrans" cxnId="{02192EE6-75D0-4FB4-9FB0-BEF31B20F032}">
      <dgm:prSet/>
      <dgm:spPr/>
      <dgm:t>
        <a:bodyPr/>
        <a:lstStyle/>
        <a:p>
          <a:endParaRPr lang="el-GR"/>
        </a:p>
      </dgm:t>
    </dgm:pt>
    <dgm:pt modelId="{69775B24-A836-4CAB-811D-8103E36C77E2}" type="pres">
      <dgm:prSet presAssocID="{5A9C1333-9D5C-47A9-A7A6-1CA451D72A58}" presName="linearFlow" presStyleCnt="0">
        <dgm:presLayoutVars>
          <dgm:dir/>
          <dgm:resizeHandles val="exact"/>
        </dgm:presLayoutVars>
      </dgm:prSet>
      <dgm:spPr/>
      <dgm:t>
        <a:bodyPr/>
        <a:lstStyle/>
        <a:p>
          <a:endParaRPr lang="en-GB"/>
        </a:p>
      </dgm:t>
    </dgm:pt>
    <dgm:pt modelId="{EC22BD86-1712-4EB1-A8B4-2E87128AF654}" type="pres">
      <dgm:prSet presAssocID="{AD823B8B-EC31-44BF-9873-AD8F30568B7B}" presName="composite" presStyleCnt="0"/>
      <dgm:spPr/>
      <dgm:t>
        <a:bodyPr/>
        <a:lstStyle/>
        <a:p>
          <a:endParaRPr lang="el-GR"/>
        </a:p>
      </dgm:t>
    </dgm:pt>
    <dgm:pt modelId="{631DB179-B961-4848-A6E4-E9497E02225D}" type="pres">
      <dgm:prSet presAssocID="{AD823B8B-EC31-44BF-9873-AD8F30568B7B}" presName="imgShp" presStyleLbl="fgImgPlace1" presStyleIdx="0" presStyleCnt="3"/>
      <dgm:spPr>
        <a:blipFill rotWithShape="0">
          <a:blip xmlns:r="http://schemas.openxmlformats.org/officeDocument/2006/relationships" r:embed="rId1"/>
          <a:stretch>
            <a:fillRect/>
          </a:stretch>
        </a:blipFill>
      </dgm:spPr>
      <dgm:t>
        <a:bodyPr/>
        <a:lstStyle/>
        <a:p>
          <a:endParaRPr lang="el-GR"/>
        </a:p>
      </dgm:t>
    </dgm:pt>
    <dgm:pt modelId="{20EB7996-AC71-4C5D-A1A1-8AAA588C1D56}" type="pres">
      <dgm:prSet presAssocID="{AD823B8B-EC31-44BF-9873-AD8F30568B7B}" presName="txShp" presStyleLbl="node1" presStyleIdx="0" presStyleCnt="3" custLinFactNeighborX="891" custLinFactNeighborY="-1176">
        <dgm:presLayoutVars>
          <dgm:bulletEnabled val="1"/>
        </dgm:presLayoutVars>
      </dgm:prSet>
      <dgm:spPr/>
      <dgm:t>
        <a:bodyPr/>
        <a:lstStyle/>
        <a:p>
          <a:endParaRPr lang="el-GR"/>
        </a:p>
      </dgm:t>
    </dgm:pt>
    <dgm:pt modelId="{382C7655-D8F1-417D-A93A-E41517BB5015}" type="pres">
      <dgm:prSet presAssocID="{10A0F5C4-DF81-4D4E-9AC4-D979282440DA}" presName="spacing" presStyleCnt="0"/>
      <dgm:spPr/>
      <dgm:t>
        <a:bodyPr/>
        <a:lstStyle/>
        <a:p>
          <a:endParaRPr lang="el-GR"/>
        </a:p>
      </dgm:t>
    </dgm:pt>
    <dgm:pt modelId="{63A02253-E3D4-445B-B107-8514C88CCBA6}" type="pres">
      <dgm:prSet presAssocID="{BF68356C-F29E-4F95-8C34-3FF4B3A5B48F}" presName="composite" presStyleCnt="0"/>
      <dgm:spPr/>
      <dgm:t>
        <a:bodyPr/>
        <a:lstStyle/>
        <a:p>
          <a:endParaRPr lang="el-GR"/>
        </a:p>
      </dgm:t>
    </dgm:pt>
    <dgm:pt modelId="{69034CF8-87CF-4700-B851-62EA9E78D9E8}" type="pres">
      <dgm:prSet presAssocID="{BF68356C-F29E-4F95-8C34-3FF4B3A5B48F}" presName="imgShp" presStyleLbl="fgImgPlace1" presStyleIdx="1" presStyleCnt="3"/>
      <dgm:spPr>
        <a:blipFill rotWithShape="0">
          <a:blip xmlns:r="http://schemas.openxmlformats.org/officeDocument/2006/relationships" r:embed="rId2"/>
          <a:stretch>
            <a:fillRect/>
          </a:stretch>
        </a:blipFill>
      </dgm:spPr>
      <dgm:t>
        <a:bodyPr/>
        <a:lstStyle/>
        <a:p>
          <a:endParaRPr lang="el-GR"/>
        </a:p>
      </dgm:t>
    </dgm:pt>
    <dgm:pt modelId="{C86DAA04-DECA-44C2-A509-5D24F8AC1D9A}" type="pres">
      <dgm:prSet presAssocID="{BF68356C-F29E-4F95-8C34-3FF4B3A5B48F}" presName="txShp" presStyleLbl="node1" presStyleIdx="1" presStyleCnt="3">
        <dgm:presLayoutVars>
          <dgm:bulletEnabled val="1"/>
        </dgm:presLayoutVars>
      </dgm:prSet>
      <dgm:spPr/>
      <dgm:t>
        <a:bodyPr/>
        <a:lstStyle/>
        <a:p>
          <a:endParaRPr lang="en-GB"/>
        </a:p>
      </dgm:t>
    </dgm:pt>
    <dgm:pt modelId="{48EB6D0B-9315-47C7-8237-B14DE0910CF2}" type="pres">
      <dgm:prSet presAssocID="{35ED3789-98A1-4890-8B60-6049E46DBD31}" presName="spacing" presStyleCnt="0"/>
      <dgm:spPr/>
      <dgm:t>
        <a:bodyPr/>
        <a:lstStyle/>
        <a:p>
          <a:endParaRPr lang="el-GR"/>
        </a:p>
      </dgm:t>
    </dgm:pt>
    <dgm:pt modelId="{64DEC17E-9270-4AAB-AF91-34AA471404BA}" type="pres">
      <dgm:prSet presAssocID="{FC6550DD-BE9E-47F9-B1F8-845C5F19E3F2}" presName="composite" presStyleCnt="0"/>
      <dgm:spPr/>
      <dgm:t>
        <a:bodyPr/>
        <a:lstStyle/>
        <a:p>
          <a:endParaRPr lang="el-GR"/>
        </a:p>
      </dgm:t>
    </dgm:pt>
    <dgm:pt modelId="{31BC21BC-A92B-4339-A9F3-3122A497AF2A}" type="pres">
      <dgm:prSet presAssocID="{FC6550DD-BE9E-47F9-B1F8-845C5F19E3F2}" presName="imgShp" presStyleLbl="fgImgPlace1" presStyleIdx="2" presStyleCnt="3"/>
      <dgm:spPr>
        <a:blipFill rotWithShape="0">
          <a:blip xmlns:r="http://schemas.openxmlformats.org/officeDocument/2006/relationships" r:embed="rId3"/>
          <a:stretch>
            <a:fillRect/>
          </a:stretch>
        </a:blipFill>
      </dgm:spPr>
      <dgm:t>
        <a:bodyPr/>
        <a:lstStyle/>
        <a:p>
          <a:endParaRPr lang="el-GR"/>
        </a:p>
      </dgm:t>
    </dgm:pt>
    <dgm:pt modelId="{407C189D-6E7F-47E2-B1BB-BE10CA2DBAB6}" type="pres">
      <dgm:prSet presAssocID="{FC6550DD-BE9E-47F9-B1F8-845C5F19E3F2}" presName="txShp" presStyleLbl="node1" presStyleIdx="2" presStyleCnt="3">
        <dgm:presLayoutVars>
          <dgm:bulletEnabled val="1"/>
        </dgm:presLayoutVars>
      </dgm:prSet>
      <dgm:spPr/>
      <dgm:t>
        <a:bodyPr/>
        <a:lstStyle/>
        <a:p>
          <a:endParaRPr lang="en-GB"/>
        </a:p>
      </dgm:t>
    </dgm:pt>
  </dgm:ptLst>
  <dgm:cxnLst>
    <dgm:cxn modelId="{02192EE6-75D0-4FB4-9FB0-BEF31B20F032}" srcId="{5A9C1333-9D5C-47A9-A7A6-1CA451D72A58}" destId="{FC6550DD-BE9E-47F9-B1F8-845C5F19E3F2}" srcOrd="2" destOrd="0" parTransId="{6AFB28A8-5D38-425E-A7C1-B5427B4684E3}" sibTransId="{2D9870EA-3F95-4A0B-B774-AEAD437687FD}"/>
    <dgm:cxn modelId="{BB477F7F-C1D4-41F3-B9B4-25BF411B9237}" type="presOf" srcId="{FC6550DD-BE9E-47F9-B1F8-845C5F19E3F2}" destId="{407C189D-6E7F-47E2-B1BB-BE10CA2DBAB6}" srcOrd="0" destOrd="0" presId="urn:microsoft.com/office/officeart/2005/8/layout/vList3#1"/>
    <dgm:cxn modelId="{D25BDFA6-D09A-4374-B267-760DE02D5581}" type="presOf" srcId="{AD823B8B-EC31-44BF-9873-AD8F30568B7B}" destId="{20EB7996-AC71-4C5D-A1A1-8AAA588C1D56}" srcOrd="0" destOrd="0" presId="urn:microsoft.com/office/officeart/2005/8/layout/vList3#1"/>
    <dgm:cxn modelId="{80B74B6F-DCE0-4562-B03D-BA402AB42425}" type="presOf" srcId="{BF68356C-F29E-4F95-8C34-3FF4B3A5B48F}" destId="{C86DAA04-DECA-44C2-A509-5D24F8AC1D9A}" srcOrd="0" destOrd="0" presId="urn:microsoft.com/office/officeart/2005/8/layout/vList3#1"/>
    <dgm:cxn modelId="{98A41EFE-F55A-4B95-8738-2DAE6D3C767E}" srcId="{5A9C1333-9D5C-47A9-A7A6-1CA451D72A58}" destId="{BF68356C-F29E-4F95-8C34-3FF4B3A5B48F}" srcOrd="1" destOrd="0" parTransId="{57CBD318-C288-45DA-BA9E-40F2B79AF877}" sibTransId="{35ED3789-98A1-4890-8B60-6049E46DBD31}"/>
    <dgm:cxn modelId="{952920C3-39F8-4A04-9B77-072ADFA83F71}" srcId="{5A9C1333-9D5C-47A9-A7A6-1CA451D72A58}" destId="{AD823B8B-EC31-44BF-9873-AD8F30568B7B}" srcOrd="0" destOrd="0" parTransId="{EA61FA97-7702-46DE-B781-F73BE682793C}" sibTransId="{10A0F5C4-DF81-4D4E-9AC4-D979282440DA}"/>
    <dgm:cxn modelId="{ABD6A319-67F9-49DA-BBB1-9AE0D4972A9C}" type="presOf" srcId="{5A9C1333-9D5C-47A9-A7A6-1CA451D72A58}" destId="{69775B24-A836-4CAB-811D-8103E36C77E2}" srcOrd="0" destOrd="0" presId="urn:microsoft.com/office/officeart/2005/8/layout/vList3#1"/>
    <dgm:cxn modelId="{EF5F07AD-3AE6-4954-92E0-12AF0C921FCE}" type="presParOf" srcId="{69775B24-A836-4CAB-811D-8103E36C77E2}" destId="{EC22BD86-1712-4EB1-A8B4-2E87128AF654}" srcOrd="0" destOrd="0" presId="urn:microsoft.com/office/officeart/2005/8/layout/vList3#1"/>
    <dgm:cxn modelId="{3B97590C-26ED-4548-A7BE-5B92C00385FA}" type="presParOf" srcId="{EC22BD86-1712-4EB1-A8B4-2E87128AF654}" destId="{631DB179-B961-4848-A6E4-E9497E02225D}" srcOrd="0" destOrd="0" presId="urn:microsoft.com/office/officeart/2005/8/layout/vList3#1"/>
    <dgm:cxn modelId="{8275523D-BB89-4010-9629-1BE1D819FF68}" type="presParOf" srcId="{EC22BD86-1712-4EB1-A8B4-2E87128AF654}" destId="{20EB7996-AC71-4C5D-A1A1-8AAA588C1D56}" srcOrd="1" destOrd="0" presId="urn:microsoft.com/office/officeart/2005/8/layout/vList3#1"/>
    <dgm:cxn modelId="{8896F93D-6611-4A6F-B2C0-BBFB2420E2E4}" type="presParOf" srcId="{69775B24-A836-4CAB-811D-8103E36C77E2}" destId="{382C7655-D8F1-417D-A93A-E41517BB5015}" srcOrd="1" destOrd="0" presId="urn:microsoft.com/office/officeart/2005/8/layout/vList3#1"/>
    <dgm:cxn modelId="{A1307FAB-62F8-44B4-8765-0E765E0E2339}" type="presParOf" srcId="{69775B24-A836-4CAB-811D-8103E36C77E2}" destId="{63A02253-E3D4-445B-B107-8514C88CCBA6}" srcOrd="2" destOrd="0" presId="urn:microsoft.com/office/officeart/2005/8/layout/vList3#1"/>
    <dgm:cxn modelId="{5DE27E8C-6577-4F8A-9179-FFF98D7AD714}" type="presParOf" srcId="{63A02253-E3D4-445B-B107-8514C88CCBA6}" destId="{69034CF8-87CF-4700-B851-62EA9E78D9E8}" srcOrd="0" destOrd="0" presId="urn:microsoft.com/office/officeart/2005/8/layout/vList3#1"/>
    <dgm:cxn modelId="{2D40F0FE-86EA-4A0F-A332-66F5F448EE51}" type="presParOf" srcId="{63A02253-E3D4-445B-B107-8514C88CCBA6}" destId="{C86DAA04-DECA-44C2-A509-5D24F8AC1D9A}" srcOrd="1" destOrd="0" presId="urn:microsoft.com/office/officeart/2005/8/layout/vList3#1"/>
    <dgm:cxn modelId="{B25FFFEF-2127-47B0-AA25-DC0BCB6B510F}" type="presParOf" srcId="{69775B24-A836-4CAB-811D-8103E36C77E2}" destId="{48EB6D0B-9315-47C7-8237-B14DE0910CF2}" srcOrd="3" destOrd="0" presId="urn:microsoft.com/office/officeart/2005/8/layout/vList3#1"/>
    <dgm:cxn modelId="{1F90727A-98B7-4BA9-9B5E-A87ACC98B2AB}" type="presParOf" srcId="{69775B24-A836-4CAB-811D-8103E36C77E2}" destId="{64DEC17E-9270-4AAB-AF91-34AA471404BA}" srcOrd="4" destOrd="0" presId="urn:microsoft.com/office/officeart/2005/8/layout/vList3#1"/>
    <dgm:cxn modelId="{506B6ED9-9C56-440C-8E5A-975513D1EBFD}" type="presParOf" srcId="{64DEC17E-9270-4AAB-AF91-34AA471404BA}" destId="{31BC21BC-A92B-4339-A9F3-3122A497AF2A}" srcOrd="0" destOrd="0" presId="urn:microsoft.com/office/officeart/2005/8/layout/vList3#1"/>
    <dgm:cxn modelId="{5544AA8F-E8FB-4A3F-B506-39F968876C18}" type="presParOf" srcId="{64DEC17E-9270-4AAB-AF91-34AA471404BA}" destId="{407C189D-6E7F-47E2-B1BB-BE10CA2DBAB6}" srcOrd="1" destOrd="0" presId="urn:microsoft.com/office/officeart/2005/8/layout/vList3#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80704-CC5E-4689-B8E3-97FFE71FA51B}"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l-GR"/>
        </a:p>
      </dgm:t>
    </dgm:pt>
    <dgm:pt modelId="{65C54166-7FAA-4CC0-8A3A-E5EC46DFDCFA}">
      <dgm:prSet custT="1"/>
      <dgm:spPr/>
      <dgm:t>
        <a:bodyPr/>
        <a:lstStyle/>
        <a:p>
          <a:pPr rtl="0"/>
          <a:r>
            <a:rPr lang="el-GR" sz="1400" b="0" dirty="0" smtClean="0"/>
            <a:t>Διεθνικές Συναντήσεις για το Σχέδιο </a:t>
          </a:r>
          <a:r>
            <a:rPr lang="en-US" sz="1400" b="1" dirty="0" smtClean="0"/>
            <a:t>(Transnational Project Meetings)</a:t>
          </a:r>
          <a:endParaRPr lang="el-GR" sz="1400" dirty="0"/>
        </a:p>
      </dgm:t>
    </dgm:pt>
    <dgm:pt modelId="{98D7D7DF-479A-41D0-915A-44EF837D3E27}" type="parTrans" cxnId="{D69162BD-C415-4D26-8E8A-D516630EEE93}">
      <dgm:prSet/>
      <dgm:spPr/>
      <dgm:t>
        <a:bodyPr/>
        <a:lstStyle/>
        <a:p>
          <a:endParaRPr lang="el-GR"/>
        </a:p>
      </dgm:t>
    </dgm:pt>
    <dgm:pt modelId="{C0DFA687-9B25-42BF-A574-5A72377A6D6D}" type="sibTrans" cxnId="{D69162BD-C415-4D26-8E8A-D516630EEE93}">
      <dgm:prSet/>
      <dgm:spPr/>
      <dgm:t>
        <a:bodyPr/>
        <a:lstStyle/>
        <a:p>
          <a:endParaRPr lang="el-GR"/>
        </a:p>
      </dgm:t>
    </dgm:pt>
    <dgm:pt modelId="{BAA8928B-315A-4DC4-8EB4-E5C7DBA2B336}">
      <dgm:prSet custT="1"/>
      <dgm:spPr/>
      <dgm:t>
        <a:bodyPr/>
        <a:lstStyle/>
        <a:p>
          <a:pPr rtl="0"/>
          <a:r>
            <a:rPr lang="en-US" sz="1400" b="1" dirty="0" smtClean="0"/>
            <a:t>Intellectual Outputs</a:t>
          </a:r>
          <a:endParaRPr lang="el-GR" sz="1400" dirty="0"/>
        </a:p>
      </dgm:t>
    </dgm:pt>
    <dgm:pt modelId="{05451DE7-D049-4F8D-A664-4DF21AC4082A}" type="parTrans" cxnId="{C44949E6-1557-4BDD-BBF8-9ACAAD9AD601}">
      <dgm:prSet/>
      <dgm:spPr/>
      <dgm:t>
        <a:bodyPr/>
        <a:lstStyle/>
        <a:p>
          <a:endParaRPr lang="el-GR"/>
        </a:p>
      </dgm:t>
    </dgm:pt>
    <dgm:pt modelId="{5F5806C1-4EA6-478F-B652-BF5048CA1BC9}" type="sibTrans" cxnId="{C44949E6-1557-4BDD-BBF8-9ACAAD9AD601}">
      <dgm:prSet/>
      <dgm:spPr/>
      <dgm:t>
        <a:bodyPr/>
        <a:lstStyle/>
        <a:p>
          <a:endParaRPr lang="el-GR"/>
        </a:p>
      </dgm:t>
    </dgm:pt>
    <dgm:pt modelId="{32D0C964-5CDB-4F7D-BB92-4C693F6D73FE}">
      <dgm:prSet custT="1"/>
      <dgm:spPr/>
      <dgm:t>
        <a:bodyPr/>
        <a:lstStyle/>
        <a:p>
          <a:pPr rtl="0"/>
          <a:r>
            <a:rPr lang="en-US" sz="1400" b="1" dirty="0" smtClean="0"/>
            <a:t>Multiplier Events</a:t>
          </a:r>
          <a:r>
            <a:rPr lang="el-GR" sz="1400" b="1" dirty="0" smtClean="0"/>
            <a:t> 	</a:t>
          </a:r>
          <a:endParaRPr lang="el-GR" sz="1400" dirty="0"/>
        </a:p>
      </dgm:t>
    </dgm:pt>
    <dgm:pt modelId="{16B39651-E83E-4993-B8CB-27E3F269C0B1}" type="parTrans" cxnId="{54E35195-3C55-4C5F-8276-8DBF84C5CA2E}">
      <dgm:prSet/>
      <dgm:spPr/>
      <dgm:t>
        <a:bodyPr/>
        <a:lstStyle/>
        <a:p>
          <a:endParaRPr lang="el-GR"/>
        </a:p>
      </dgm:t>
    </dgm:pt>
    <dgm:pt modelId="{F210C5C8-AD40-40B5-9150-1EDBF56437E4}" type="sibTrans" cxnId="{54E35195-3C55-4C5F-8276-8DBF84C5CA2E}">
      <dgm:prSet/>
      <dgm:spPr/>
      <dgm:t>
        <a:bodyPr/>
        <a:lstStyle/>
        <a:p>
          <a:endParaRPr lang="el-GR"/>
        </a:p>
      </dgm:t>
    </dgm:pt>
    <dgm:pt modelId="{3FBC50B5-35FC-49C7-93EB-C2789918EFBA}">
      <dgm:prSet custT="1"/>
      <dgm:spPr/>
      <dgm:t>
        <a:bodyPr/>
        <a:lstStyle/>
        <a:p>
          <a:pPr rtl="0"/>
          <a:r>
            <a:rPr lang="el-GR" sz="1400" dirty="0" smtClean="0"/>
            <a:t>Διαχείριση Σχεδίου και Υλοποίηση </a:t>
          </a:r>
          <a:r>
            <a:rPr lang="el-GR" sz="1400" b="1" dirty="0" smtClean="0"/>
            <a:t>(</a:t>
          </a:r>
          <a:r>
            <a:rPr lang="en-US" sz="1400" b="1" dirty="0" smtClean="0"/>
            <a:t>Project Management and Implementation</a:t>
          </a:r>
          <a:r>
            <a:rPr lang="el-GR" sz="1400" b="1" dirty="0" smtClean="0"/>
            <a:t>)</a:t>
          </a:r>
          <a:endParaRPr lang="en-US" sz="1400" b="1" dirty="0"/>
        </a:p>
      </dgm:t>
    </dgm:pt>
    <dgm:pt modelId="{F249D73E-AE5F-4702-8BA5-539CD68AD8A7}" type="sibTrans" cxnId="{6BE5E952-CF76-40AC-A188-87B111253DFD}">
      <dgm:prSet/>
      <dgm:spPr/>
      <dgm:t>
        <a:bodyPr/>
        <a:lstStyle/>
        <a:p>
          <a:endParaRPr lang="el-GR"/>
        </a:p>
      </dgm:t>
    </dgm:pt>
    <dgm:pt modelId="{86EB65B8-32C3-4238-B0D2-9D7CBA02C1CB}" type="parTrans" cxnId="{6BE5E952-CF76-40AC-A188-87B111253DFD}">
      <dgm:prSet/>
      <dgm:spPr/>
      <dgm:t>
        <a:bodyPr/>
        <a:lstStyle/>
        <a:p>
          <a:endParaRPr lang="el-GR"/>
        </a:p>
      </dgm:t>
    </dgm:pt>
    <dgm:pt modelId="{212F71D5-A9D1-4A54-92B3-A5B80D9159B0}">
      <dgm:prSet custT="1"/>
      <dgm:spPr/>
      <dgm:t>
        <a:bodyPr/>
        <a:lstStyle/>
        <a:p>
          <a:pPr rtl="0"/>
          <a:r>
            <a:rPr lang="el-GR" sz="1400" b="1" dirty="0" smtClean="0"/>
            <a:t>Διεθνικές Δραστηριότητες Κατάρτισης/ Διδασκαλίας και Μάθησης </a:t>
          </a:r>
          <a:endParaRPr lang="en-US" sz="1400" b="1" dirty="0"/>
        </a:p>
      </dgm:t>
    </dgm:pt>
    <dgm:pt modelId="{80E7DD9C-329B-41FD-9A11-12E7B391C83C}" type="sibTrans" cxnId="{0542D265-A392-412C-896F-6899D3253B66}">
      <dgm:prSet/>
      <dgm:spPr/>
      <dgm:t>
        <a:bodyPr/>
        <a:lstStyle/>
        <a:p>
          <a:endParaRPr lang="el-GR"/>
        </a:p>
      </dgm:t>
    </dgm:pt>
    <dgm:pt modelId="{BC798264-C19D-44FC-B2F6-3A112B48DA99}" type="parTrans" cxnId="{0542D265-A392-412C-896F-6899D3253B66}">
      <dgm:prSet/>
      <dgm:spPr/>
      <dgm:t>
        <a:bodyPr/>
        <a:lstStyle/>
        <a:p>
          <a:endParaRPr lang="el-GR"/>
        </a:p>
      </dgm:t>
    </dgm:pt>
    <dgm:pt modelId="{A316C0F8-F956-4386-B869-E5BDA4240827}" type="pres">
      <dgm:prSet presAssocID="{56380704-CC5E-4689-B8E3-97FFE71FA51B}" presName="Name0" presStyleCnt="0">
        <dgm:presLayoutVars>
          <dgm:dir/>
          <dgm:resizeHandles val="exact"/>
        </dgm:presLayoutVars>
      </dgm:prSet>
      <dgm:spPr/>
      <dgm:t>
        <a:bodyPr/>
        <a:lstStyle/>
        <a:p>
          <a:endParaRPr lang="el-GR"/>
        </a:p>
      </dgm:t>
    </dgm:pt>
    <dgm:pt modelId="{7DEE0A29-7EC7-424F-9011-1C2487614570}" type="pres">
      <dgm:prSet presAssocID="{3FBC50B5-35FC-49C7-93EB-C2789918EFBA}" presName="Name5" presStyleLbl="vennNode1" presStyleIdx="0" presStyleCnt="5" custScaleX="159097" custScaleY="102654">
        <dgm:presLayoutVars>
          <dgm:bulletEnabled val="1"/>
        </dgm:presLayoutVars>
      </dgm:prSet>
      <dgm:spPr/>
      <dgm:t>
        <a:bodyPr/>
        <a:lstStyle/>
        <a:p>
          <a:endParaRPr lang="el-GR"/>
        </a:p>
      </dgm:t>
    </dgm:pt>
    <dgm:pt modelId="{54359F35-94AC-43E3-8CC9-4AEA8F42911D}" type="pres">
      <dgm:prSet presAssocID="{F249D73E-AE5F-4702-8BA5-539CD68AD8A7}" presName="space" presStyleCnt="0"/>
      <dgm:spPr/>
      <dgm:t>
        <a:bodyPr/>
        <a:lstStyle/>
        <a:p>
          <a:endParaRPr lang="el-GR"/>
        </a:p>
      </dgm:t>
    </dgm:pt>
    <dgm:pt modelId="{0B45DF8D-35E7-4E1B-9324-B5601643C975}" type="pres">
      <dgm:prSet presAssocID="{65C54166-7FAA-4CC0-8A3A-E5EC46DFDCFA}" presName="Name5" presStyleLbl="vennNode1" presStyleIdx="1" presStyleCnt="5" custScaleX="133392" custScaleY="105042">
        <dgm:presLayoutVars>
          <dgm:bulletEnabled val="1"/>
        </dgm:presLayoutVars>
      </dgm:prSet>
      <dgm:spPr/>
      <dgm:t>
        <a:bodyPr/>
        <a:lstStyle/>
        <a:p>
          <a:endParaRPr lang="el-GR"/>
        </a:p>
      </dgm:t>
    </dgm:pt>
    <dgm:pt modelId="{F418075E-EB60-46D3-B7F3-AE23454A9867}" type="pres">
      <dgm:prSet presAssocID="{C0DFA687-9B25-42BF-A574-5A72377A6D6D}" presName="space" presStyleCnt="0"/>
      <dgm:spPr/>
      <dgm:t>
        <a:bodyPr/>
        <a:lstStyle/>
        <a:p>
          <a:endParaRPr lang="el-GR"/>
        </a:p>
      </dgm:t>
    </dgm:pt>
    <dgm:pt modelId="{F3C5F5AA-76C7-49E9-9D44-F95799A1C7F0}" type="pres">
      <dgm:prSet presAssocID="{BAA8928B-315A-4DC4-8EB4-E5C7DBA2B336}" presName="Name5" presStyleLbl="vennNode1" presStyleIdx="2" presStyleCnt="5" custScaleX="116724" custScaleY="109082">
        <dgm:presLayoutVars>
          <dgm:bulletEnabled val="1"/>
        </dgm:presLayoutVars>
      </dgm:prSet>
      <dgm:spPr/>
      <dgm:t>
        <a:bodyPr/>
        <a:lstStyle/>
        <a:p>
          <a:endParaRPr lang="el-GR"/>
        </a:p>
      </dgm:t>
    </dgm:pt>
    <dgm:pt modelId="{2A4DF6E8-470E-44E1-B108-484652AFBAD1}" type="pres">
      <dgm:prSet presAssocID="{5F5806C1-4EA6-478F-B652-BF5048CA1BC9}" presName="space" presStyleCnt="0"/>
      <dgm:spPr/>
      <dgm:t>
        <a:bodyPr/>
        <a:lstStyle/>
        <a:p>
          <a:endParaRPr lang="el-GR"/>
        </a:p>
      </dgm:t>
    </dgm:pt>
    <dgm:pt modelId="{DC88FD51-BD03-467D-9DBB-8260384C90F8}" type="pres">
      <dgm:prSet presAssocID="{32D0C964-5CDB-4F7D-BB92-4C693F6D73FE}" presName="Name5" presStyleLbl="vennNode1" presStyleIdx="3" presStyleCnt="5">
        <dgm:presLayoutVars>
          <dgm:bulletEnabled val="1"/>
        </dgm:presLayoutVars>
      </dgm:prSet>
      <dgm:spPr/>
      <dgm:t>
        <a:bodyPr/>
        <a:lstStyle/>
        <a:p>
          <a:endParaRPr lang="el-GR"/>
        </a:p>
      </dgm:t>
    </dgm:pt>
    <dgm:pt modelId="{F7D80312-F349-44CF-9779-D92EE9CB9333}" type="pres">
      <dgm:prSet presAssocID="{F210C5C8-AD40-40B5-9150-1EDBF56437E4}" presName="space" presStyleCnt="0"/>
      <dgm:spPr/>
      <dgm:t>
        <a:bodyPr/>
        <a:lstStyle/>
        <a:p>
          <a:endParaRPr lang="el-GR"/>
        </a:p>
      </dgm:t>
    </dgm:pt>
    <dgm:pt modelId="{4977D78E-0C02-45C2-A81C-4C88BEC1F9D8}" type="pres">
      <dgm:prSet presAssocID="{212F71D5-A9D1-4A54-92B3-A5B80D9159B0}" presName="Name5" presStyleLbl="vennNode1" presStyleIdx="4" presStyleCnt="5" custScaleX="144263" custScaleY="110059">
        <dgm:presLayoutVars>
          <dgm:bulletEnabled val="1"/>
        </dgm:presLayoutVars>
      </dgm:prSet>
      <dgm:spPr/>
      <dgm:t>
        <a:bodyPr/>
        <a:lstStyle/>
        <a:p>
          <a:endParaRPr lang="el-GR"/>
        </a:p>
      </dgm:t>
    </dgm:pt>
  </dgm:ptLst>
  <dgm:cxnLst>
    <dgm:cxn modelId="{7FA0FD1F-2887-45BE-9506-DABAF0BE2296}" type="presOf" srcId="{32D0C964-5CDB-4F7D-BB92-4C693F6D73FE}" destId="{DC88FD51-BD03-467D-9DBB-8260384C90F8}" srcOrd="0" destOrd="0" presId="urn:microsoft.com/office/officeart/2005/8/layout/venn3"/>
    <dgm:cxn modelId="{22DC9BCC-6CF7-4985-B987-D320C18A8E4F}" type="presOf" srcId="{3FBC50B5-35FC-49C7-93EB-C2789918EFBA}" destId="{7DEE0A29-7EC7-424F-9011-1C2487614570}" srcOrd="0" destOrd="0" presId="urn:microsoft.com/office/officeart/2005/8/layout/venn3"/>
    <dgm:cxn modelId="{91E04FFB-0E71-46EF-A7D5-53FC530FF294}" type="presOf" srcId="{BAA8928B-315A-4DC4-8EB4-E5C7DBA2B336}" destId="{F3C5F5AA-76C7-49E9-9D44-F95799A1C7F0}" srcOrd="0" destOrd="0" presId="urn:microsoft.com/office/officeart/2005/8/layout/venn3"/>
    <dgm:cxn modelId="{C44949E6-1557-4BDD-BBF8-9ACAAD9AD601}" srcId="{56380704-CC5E-4689-B8E3-97FFE71FA51B}" destId="{BAA8928B-315A-4DC4-8EB4-E5C7DBA2B336}" srcOrd="2" destOrd="0" parTransId="{05451DE7-D049-4F8D-A664-4DF21AC4082A}" sibTransId="{5F5806C1-4EA6-478F-B652-BF5048CA1BC9}"/>
    <dgm:cxn modelId="{6BE5E952-CF76-40AC-A188-87B111253DFD}" srcId="{56380704-CC5E-4689-B8E3-97FFE71FA51B}" destId="{3FBC50B5-35FC-49C7-93EB-C2789918EFBA}" srcOrd="0" destOrd="0" parTransId="{86EB65B8-32C3-4238-B0D2-9D7CBA02C1CB}" sibTransId="{F249D73E-AE5F-4702-8BA5-539CD68AD8A7}"/>
    <dgm:cxn modelId="{19D68050-113B-484F-AF08-29F02DDE7B57}" type="presOf" srcId="{56380704-CC5E-4689-B8E3-97FFE71FA51B}" destId="{A316C0F8-F956-4386-B869-E5BDA4240827}" srcOrd="0" destOrd="0" presId="urn:microsoft.com/office/officeart/2005/8/layout/venn3"/>
    <dgm:cxn modelId="{0542D265-A392-412C-896F-6899D3253B66}" srcId="{56380704-CC5E-4689-B8E3-97FFE71FA51B}" destId="{212F71D5-A9D1-4A54-92B3-A5B80D9159B0}" srcOrd="4" destOrd="0" parTransId="{BC798264-C19D-44FC-B2F6-3A112B48DA99}" sibTransId="{80E7DD9C-329B-41FD-9A11-12E7B391C83C}"/>
    <dgm:cxn modelId="{54E35195-3C55-4C5F-8276-8DBF84C5CA2E}" srcId="{56380704-CC5E-4689-B8E3-97FFE71FA51B}" destId="{32D0C964-5CDB-4F7D-BB92-4C693F6D73FE}" srcOrd="3" destOrd="0" parTransId="{16B39651-E83E-4993-B8CB-27E3F269C0B1}" sibTransId="{F210C5C8-AD40-40B5-9150-1EDBF56437E4}"/>
    <dgm:cxn modelId="{D7248A60-8C87-409E-AB8E-1A8088F742F9}" type="presOf" srcId="{212F71D5-A9D1-4A54-92B3-A5B80D9159B0}" destId="{4977D78E-0C02-45C2-A81C-4C88BEC1F9D8}" srcOrd="0" destOrd="0" presId="urn:microsoft.com/office/officeart/2005/8/layout/venn3"/>
    <dgm:cxn modelId="{487DD595-A332-4A8C-9027-305D5F457F9B}" type="presOf" srcId="{65C54166-7FAA-4CC0-8A3A-E5EC46DFDCFA}" destId="{0B45DF8D-35E7-4E1B-9324-B5601643C975}" srcOrd="0" destOrd="0" presId="urn:microsoft.com/office/officeart/2005/8/layout/venn3"/>
    <dgm:cxn modelId="{D69162BD-C415-4D26-8E8A-D516630EEE93}" srcId="{56380704-CC5E-4689-B8E3-97FFE71FA51B}" destId="{65C54166-7FAA-4CC0-8A3A-E5EC46DFDCFA}" srcOrd="1" destOrd="0" parTransId="{98D7D7DF-479A-41D0-915A-44EF837D3E27}" sibTransId="{C0DFA687-9B25-42BF-A574-5A72377A6D6D}"/>
    <dgm:cxn modelId="{84372554-18E3-47AF-B398-D667995D4A41}" type="presParOf" srcId="{A316C0F8-F956-4386-B869-E5BDA4240827}" destId="{7DEE0A29-7EC7-424F-9011-1C2487614570}" srcOrd="0" destOrd="0" presId="urn:microsoft.com/office/officeart/2005/8/layout/venn3"/>
    <dgm:cxn modelId="{656C7D95-0540-4A3A-86DD-5426940A6E56}" type="presParOf" srcId="{A316C0F8-F956-4386-B869-E5BDA4240827}" destId="{54359F35-94AC-43E3-8CC9-4AEA8F42911D}" srcOrd="1" destOrd="0" presId="urn:microsoft.com/office/officeart/2005/8/layout/venn3"/>
    <dgm:cxn modelId="{FEBC2451-8C5E-4A70-8B40-0E85DF633CB2}" type="presParOf" srcId="{A316C0F8-F956-4386-B869-E5BDA4240827}" destId="{0B45DF8D-35E7-4E1B-9324-B5601643C975}" srcOrd="2" destOrd="0" presId="urn:microsoft.com/office/officeart/2005/8/layout/venn3"/>
    <dgm:cxn modelId="{52CA5C9A-F529-4C3B-8E4B-9BD30E76FA8C}" type="presParOf" srcId="{A316C0F8-F956-4386-B869-E5BDA4240827}" destId="{F418075E-EB60-46D3-B7F3-AE23454A9867}" srcOrd="3" destOrd="0" presId="urn:microsoft.com/office/officeart/2005/8/layout/venn3"/>
    <dgm:cxn modelId="{1A0EC820-5F97-4DA0-B382-C6AF7DD4BD67}" type="presParOf" srcId="{A316C0F8-F956-4386-B869-E5BDA4240827}" destId="{F3C5F5AA-76C7-49E9-9D44-F95799A1C7F0}" srcOrd="4" destOrd="0" presId="urn:microsoft.com/office/officeart/2005/8/layout/venn3"/>
    <dgm:cxn modelId="{129CE547-F085-4796-98F2-BC665040A0B9}" type="presParOf" srcId="{A316C0F8-F956-4386-B869-E5BDA4240827}" destId="{2A4DF6E8-470E-44E1-B108-484652AFBAD1}" srcOrd="5" destOrd="0" presId="urn:microsoft.com/office/officeart/2005/8/layout/venn3"/>
    <dgm:cxn modelId="{E61F70B3-1B5F-4BCC-8322-A9D433EF2A6D}" type="presParOf" srcId="{A316C0F8-F956-4386-B869-E5BDA4240827}" destId="{DC88FD51-BD03-467D-9DBB-8260384C90F8}" srcOrd="6" destOrd="0" presId="urn:microsoft.com/office/officeart/2005/8/layout/venn3"/>
    <dgm:cxn modelId="{3DC8A986-6CCC-4CBB-A386-AC53C4A93FAC}" type="presParOf" srcId="{A316C0F8-F956-4386-B869-E5BDA4240827}" destId="{F7D80312-F349-44CF-9779-D92EE9CB9333}" srcOrd="7" destOrd="0" presId="urn:microsoft.com/office/officeart/2005/8/layout/venn3"/>
    <dgm:cxn modelId="{87FE317F-4CDA-4DE3-A45E-BEF55814FC1E}" type="presParOf" srcId="{A316C0F8-F956-4386-B869-E5BDA4240827}" destId="{4977D78E-0C02-45C2-A81C-4C88BEC1F9D8}" srcOrd="8"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826F8-6CC7-4F06-8D94-C3B520732514}" type="doc">
      <dgm:prSet loTypeId="urn:microsoft.com/office/officeart/2005/8/layout/target1" loCatId="relationship" qsTypeId="urn:microsoft.com/office/officeart/2005/8/quickstyle/simple3" qsCatId="simple" csTypeId="urn:microsoft.com/office/officeart/2005/8/colors/accent1_2" csCatId="accent1" phldr="1"/>
      <dgm:spPr/>
      <dgm:t>
        <a:bodyPr/>
        <a:lstStyle/>
        <a:p>
          <a:endParaRPr lang="el-GR"/>
        </a:p>
      </dgm:t>
    </dgm:pt>
    <dgm:pt modelId="{3CAE7447-C2D6-42CF-B02D-2AEF113C904B}">
      <dgm:prSet phldrT="[Κείμενο]" custT="1"/>
      <dgm:spPr/>
      <dgm:t>
        <a:bodyPr/>
        <a:lstStyle/>
        <a:p>
          <a:r>
            <a:rPr lang="el-GR" sz="1300" dirty="0" smtClean="0"/>
            <a:t>Οικονομική Διαχείριση</a:t>
          </a:r>
          <a:endParaRPr lang="el-GR" sz="1300" dirty="0"/>
        </a:p>
      </dgm:t>
    </dgm:pt>
    <dgm:pt modelId="{781F302A-8420-4113-8FA7-1B1048BE1FD6}" type="parTrans" cxnId="{1CE16532-E058-4C68-9EE3-671D660DFA86}">
      <dgm:prSet/>
      <dgm:spPr/>
      <dgm:t>
        <a:bodyPr/>
        <a:lstStyle/>
        <a:p>
          <a:endParaRPr lang="el-GR"/>
        </a:p>
      </dgm:t>
    </dgm:pt>
    <dgm:pt modelId="{5A8429BA-9881-4471-93F7-5B306D93F745}" type="sibTrans" cxnId="{1CE16532-E058-4C68-9EE3-671D660DFA86}">
      <dgm:prSet/>
      <dgm:spPr/>
      <dgm:t>
        <a:bodyPr/>
        <a:lstStyle/>
        <a:p>
          <a:endParaRPr lang="el-GR"/>
        </a:p>
      </dgm:t>
    </dgm:pt>
    <dgm:pt modelId="{EF6B0BB3-D7DE-4449-BF59-C0233084AE5A}">
      <dgm:prSet phldrT="[Κείμενο]" custT="1"/>
      <dgm:spPr/>
      <dgm:t>
        <a:bodyPr/>
        <a:lstStyle/>
        <a:p>
          <a:r>
            <a:rPr lang="el-GR" sz="1300" dirty="0" smtClean="0"/>
            <a:t>Επικοινωνία μεταξύ εταίρων</a:t>
          </a:r>
          <a:endParaRPr lang="el-GR" sz="1300" dirty="0"/>
        </a:p>
      </dgm:t>
    </dgm:pt>
    <dgm:pt modelId="{B833F26B-026F-4B1E-9B9D-EBB831C0A2C9}" type="parTrans" cxnId="{E4E86399-C87B-4531-81FA-4370A1DC7A2C}">
      <dgm:prSet/>
      <dgm:spPr/>
      <dgm:t>
        <a:bodyPr/>
        <a:lstStyle/>
        <a:p>
          <a:endParaRPr lang="el-GR"/>
        </a:p>
      </dgm:t>
    </dgm:pt>
    <dgm:pt modelId="{3D033FB4-6E75-4DC0-AD2C-E00909D49942}" type="sibTrans" cxnId="{E4E86399-C87B-4531-81FA-4370A1DC7A2C}">
      <dgm:prSet/>
      <dgm:spPr/>
      <dgm:t>
        <a:bodyPr/>
        <a:lstStyle/>
        <a:p>
          <a:endParaRPr lang="el-GR"/>
        </a:p>
      </dgm:t>
    </dgm:pt>
    <dgm:pt modelId="{B7D11659-5243-4F90-B2F0-B646056D3903}">
      <dgm:prSet phldrT="[Κείμενο]" custT="1"/>
      <dgm:spPr/>
      <dgm:t>
        <a:bodyPr/>
        <a:lstStyle/>
        <a:p>
          <a:r>
            <a:rPr lang="el-GR" sz="1400" b="1" dirty="0" smtClean="0"/>
            <a:t>Προώθηση και Διάδοση Σχεδίου</a:t>
          </a:r>
          <a:r>
            <a:rPr lang="en-US" sz="1400" b="1" dirty="0" smtClean="0"/>
            <a:t> </a:t>
          </a:r>
          <a:r>
            <a:rPr lang="en-US" sz="1400" dirty="0" smtClean="0"/>
            <a:t>(</a:t>
          </a:r>
          <a:r>
            <a:rPr lang="el-GR" sz="1400" dirty="0" smtClean="0"/>
            <a:t>Ενημερωτικά Φυλλάδια</a:t>
          </a:r>
          <a:r>
            <a:rPr lang="en-US" sz="1400" dirty="0" smtClean="0"/>
            <a:t>,  </a:t>
          </a:r>
          <a:r>
            <a:rPr lang="el-GR" sz="1400" dirty="0" smtClean="0"/>
            <a:t>Έντυπα</a:t>
          </a:r>
          <a:r>
            <a:rPr lang="en-US" sz="1400" dirty="0" smtClean="0"/>
            <a:t>)</a:t>
          </a:r>
          <a:endParaRPr lang="el-GR" sz="1400" dirty="0"/>
        </a:p>
      </dgm:t>
    </dgm:pt>
    <dgm:pt modelId="{198F6816-60C2-4BFA-9320-ADF297F66C69}" type="parTrans" cxnId="{D094BECD-4829-4A6A-A328-45B96C3C128D}">
      <dgm:prSet/>
      <dgm:spPr/>
      <dgm:t>
        <a:bodyPr/>
        <a:lstStyle/>
        <a:p>
          <a:endParaRPr lang="el-GR"/>
        </a:p>
      </dgm:t>
    </dgm:pt>
    <dgm:pt modelId="{C4EF63F9-416E-4DE5-A541-3DFFF3C384CE}" type="sibTrans" cxnId="{D094BECD-4829-4A6A-A328-45B96C3C128D}">
      <dgm:prSet/>
      <dgm:spPr/>
      <dgm:t>
        <a:bodyPr/>
        <a:lstStyle/>
        <a:p>
          <a:endParaRPr lang="el-GR"/>
        </a:p>
      </dgm:t>
    </dgm:pt>
    <dgm:pt modelId="{087A5AD2-42DB-4B38-A1C8-E578470BBA46}">
      <dgm:prSet/>
      <dgm:spPr/>
      <dgm:t>
        <a:bodyPr/>
        <a:lstStyle/>
        <a:p>
          <a:endParaRPr lang="el-GR" sz="3600" dirty="0"/>
        </a:p>
      </dgm:t>
    </dgm:pt>
    <dgm:pt modelId="{921AE6E3-BD77-4594-A42E-437D39623713}" type="parTrans" cxnId="{21AE3046-2AAF-4A6D-9D8D-BD3BED3F9D1B}">
      <dgm:prSet/>
      <dgm:spPr/>
      <dgm:t>
        <a:bodyPr/>
        <a:lstStyle/>
        <a:p>
          <a:endParaRPr lang="el-GR"/>
        </a:p>
      </dgm:t>
    </dgm:pt>
    <dgm:pt modelId="{69AE6EEA-65B3-43F8-BBD8-FB71E3170DBC}" type="sibTrans" cxnId="{21AE3046-2AAF-4A6D-9D8D-BD3BED3F9D1B}">
      <dgm:prSet/>
      <dgm:spPr/>
      <dgm:t>
        <a:bodyPr/>
        <a:lstStyle/>
        <a:p>
          <a:endParaRPr lang="el-GR"/>
        </a:p>
      </dgm:t>
    </dgm:pt>
    <dgm:pt modelId="{0EC61DEA-7165-49A4-9B27-6E17F3BBD058}">
      <dgm:prSet phldrT="[Κείμενο]" custT="1"/>
      <dgm:spPr/>
      <dgm:t>
        <a:bodyPr/>
        <a:lstStyle/>
        <a:p>
          <a:endParaRPr lang="el-GR" sz="1300" dirty="0" smtClean="0"/>
        </a:p>
        <a:p>
          <a:r>
            <a:rPr lang="el-GR" sz="1400" dirty="0" smtClean="0"/>
            <a:t>Διαδικτυακή συνεργασία και </a:t>
          </a:r>
          <a:r>
            <a:rPr lang="el-GR" sz="1400" b="1" dirty="0" smtClean="0"/>
            <a:t>τοπικές δραστηριότητες </a:t>
          </a:r>
          <a:r>
            <a:rPr lang="el-GR" sz="1400" dirty="0" smtClean="0"/>
            <a:t>με συμμετοχή μαθητών</a:t>
          </a:r>
          <a:endParaRPr lang="el-GR" sz="1400" dirty="0"/>
        </a:p>
      </dgm:t>
    </dgm:pt>
    <dgm:pt modelId="{A825F4B8-FC11-43B6-87CF-0167A5B8EAD5}" type="sibTrans" cxnId="{A8F79CF6-3993-40DD-8BF7-28AF037C03CF}">
      <dgm:prSet/>
      <dgm:spPr/>
      <dgm:t>
        <a:bodyPr/>
        <a:lstStyle/>
        <a:p>
          <a:endParaRPr lang="el-GR"/>
        </a:p>
      </dgm:t>
    </dgm:pt>
    <dgm:pt modelId="{7058D0E4-EEED-4648-9738-94F2F294F9E6}" type="parTrans" cxnId="{A8F79CF6-3993-40DD-8BF7-28AF037C03CF}">
      <dgm:prSet/>
      <dgm:spPr/>
      <dgm:t>
        <a:bodyPr/>
        <a:lstStyle/>
        <a:p>
          <a:endParaRPr lang="el-GR"/>
        </a:p>
      </dgm:t>
    </dgm:pt>
    <dgm:pt modelId="{8A553E63-FF08-4D98-9EE7-8170720AB685}">
      <dgm:prSet phldrT="[Κείμενο]" custT="1"/>
      <dgm:spPr/>
      <dgm:t>
        <a:bodyPr/>
        <a:lstStyle/>
        <a:p>
          <a:r>
            <a:rPr lang="el-GR" sz="1400" dirty="0" smtClean="0"/>
            <a:t>Δημιουργία </a:t>
          </a:r>
          <a:r>
            <a:rPr lang="el-GR" sz="1400" b="1" dirty="0" smtClean="0"/>
            <a:t>Μικρής κλίμακας </a:t>
          </a:r>
          <a:r>
            <a:rPr lang="el-GR" sz="1400" dirty="0" smtClean="0"/>
            <a:t>εκπαιδευτικού / διδακτικού </a:t>
          </a:r>
          <a:r>
            <a:rPr lang="el-GR" sz="1400" b="1" dirty="0" smtClean="0"/>
            <a:t>υλικού</a:t>
          </a:r>
          <a:endParaRPr lang="el-GR" sz="1400" b="1" dirty="0"/>
        </a:p>
      </dgm:t>
    </dgm:pt>
    <dgm:pt modelId="{C9263856-878F-4D39-B00B-F257AAE03E37}" type="sibTrans" cxnId="{C3495C81-444B-476F-AEB1-E290586EC845}">
      <dgm:prSet/>
      <dgm:spPr/>
      <dgm:t>
        <a:bodyPr/>
        <a:lstStyle/>
        <a:p>
          <a:endParaRPr lang="el-GR"/>
        </a:p>
      </dgm:t>
    </dgm:pt>
    <dgm:pt modelId="{E7D3F513-C85B-4252-829B-4A3555B5B01D}" type="parTrans" cxnId="{C3495C81-444B-476F-AEB1-E290586EC845}">
      <dgm:prSet/>
      <dgm:spPr/>
      <dgm:t>
        <a:bodyPr/>
        <a:lstStyle/>
        <a:p>
          <a:endParaRPr lang="el-GR"/>
        </a:p>
      </dgm:t>
    </dgm:pt>
    <dgm:pt modelId="{C3FD7483-8DAF-4DF0-A742-DF18FE575E51}">
      <dgm:prSet phldrT="[Κείμενο]" custT="1"/>
      <dgm:spPr/>
      <dgm:t>
        <a:bodyPr/>
        <a:lstStyle/>
        <a:p>
          <a:r>
            <a:rPr lang="el-GR" sz="1300" dirty="0" smtClean="0"/>
            <a:t>Προγραμματισμός / Συντονισμός</a:t>
          </a:r>
          <a:endParaRPr lang="el-GR" sz="1300" dirty="0"/>
        </a:p>
      </dgm:t>
    </dgm:pt>
    <dgm:pt modelId="{EC01C160-B442-43B7-9291-8DA9EFF2B6B0}" type="sibTrans" cxnId="{0F9FE6EE-2113-4544-859B-C4D428037D91}">
      <dgm:prSet/>
      <dgm:spPr/>
      <dgm:t>
        <a:bodyPr/>
        <a:lstStyle/>
        <a:p>
          <a:endParaRPr lang="el-GR"/>
        </a:p>
      </dgm:t>
    </dgm:pt>
    <dgm:pt modelId="{39D4C249-A474-4908-BC5B-C5C4D799353A}" type="parTrans" cxnId="{0F9FE6EE-2113-4544-859B-C4D428037D91}">
      <dgm:prSet/>
      <dgm:spPr/>
      <dgm:t>
        <a:bodyPr/>
        <a:lstStyle/>
        <a:p>
          <a:endParaRPr lang="el-GR"/>
        </a:p>
      </dgm:t>
    </dgm:pt>
    <dgm:pt modelId="{D4D4F3A5-3D24-43CD-83A9-70F10E70B603}">
      <dgm:prSet phldrT="[Κείμενο]" custT="1"/>
      <dgm:spPr/>
      <dgm:t>
        <a:bodyPr/>
        <a:lstStyle/>
        <a:p>
          <a:r>
            <a:rPr lang="el-GR" sz="1400" b="1" dirty="0" smtClean="0"/>
            <a:t>Διαχείριση σχεδίου</a:t>
          </a:r>
          <a:endParaRPr lang="el-GR" sz="1400" b="1" dirty="0"/>
        </a:p>
      </dgm:t>
    </dgm:pt>
    <dgm:pt modelId="{A30AA423-B378-4200-A697-3A7BAAAF911F}" type="sibTrans" cxnId="{F36A6F13-660B-45B7-899C-9DADA8817EF1}">
      <dgm:prSet/>
      <dgm:spPr/>
      <dgm:t>
        <a:bodyPr/>
        <a:lstStyle/>
        <a:p>
          <a:endParaRPr lang="el-GR"/>
        </a:p>
      </dgm:t>
    </dgm:pt>
    <dgm:pt modelId="{730983DA-8F33-43C9-AFD5-7AFBDF257887}" type="parTrans" cxnId="{F36A6F13-660B-45B7-899C-9DADA8817EF1}">
      <dgm:prSet/>
      <dgm:spPr/>
      <dgm:t>
        <a:bodyPr/>
        <a:lstStyle/>
        <a:p>
          <a:endParaRPr lang="el-GR"/>
        </a:p>
      </dgm:t>
    </dgm:pt>
    <dgm:pt modelId="{BC5FF690-3889-4FEE-A5B7-421ECCC44612}" type="pres">
      <dgm:prSet presAssocID="{1D5826F8-6CC7-4F06-8D94-C3B520732514}" presName="composite" presStyleCnt="0">
        <dgm:presLayoutVars>
          <dgm:chMax val="5"/>
          <dgm:dir/>
          <dgm:resizeHandles val="exact"/>
        </dgm:presLayoutVars>
      </dgm:prSet>
      <dgm:spPr/>
      <dgm:t>
        <a:bodyPr/>
        <a:lstStyle/>
        <a:p>
          <a:endParaRPr lang="el-GR"/>
        </a:p>
      </dgm:t>
    </dgm:pt>
    <dgm:pt modelId="{9363ED49-7EA5-45B7-907A-7DDE38FE76AC}" type="pres">
      <dgm:prSet presAssocID="{D4D4F3A5-3D24-43CD-83A9-70F10E70B603}" presName="circle1" presStyleLbl="lnNode1" presStyleIdx="0" presStyleCnt="4" custLinFactX="-133641" custLinFactNeighborX="-200000" custLinFactNeighborY="-47896"/>
      <dgm:spPr/>
    </dgm:pt>
    <dgm:pt modelId="{D741056D-2686-4F45-82BC-7CF728F771E1}" type="pres">
      <dgm:prSet presAssocID="{D4D4F3A5-3D24-43CD-83A9-70F10E70B603}" presName="text1" presStyleLbl="revTx" presStyleIdx="0" presStyleCnt="4" custScaleX="199133" custScaleY="121865" custLinFactNeighborX="62839" custLinFactNeighborY="-6578">
        <dgm:presLayoutVars>
          <dgm:bulletEnabled val="1"/>
        </dgm:presLayoutVars>
      </dgm:prSet>
      <dgm:spPr/>
      <dgm:t>
        <a:bodyPr/>
        <a:lstStyle/>
        <a:p>
          <a:endParaRPr lang="el-GR"/>
        </a:p>
      </dgm:t>
    </dgm:pt>
    <dgm:pt modelId="{7A398FEA-04DE-47B2-91F9-0E41D0526F27}" type="pres">
      <dgm:prSet presAssocID="{D4D4F3A5-3D24-43CD-83A9-70F10E70B603}" presName="line1" presStyleLbl="callout" presStyleIdx="0" presStyleCnt="8"/>
      <dgm:spPr/>
    </dgm:pt>
    <dgm:pt modelId="{DC93270F-FBDD-4D96-9D0E-5C684702E695}" type="pres">
      <dgm:prSet presAssocID="{D4D4F3A5-3D24-43CD-83A9-70F10E70B603}" presName="d1" presStyleLbl="callout" presStyleIdx="1" presStyleCnt="8"/>
      <dgm:spPr/>
    </dgm:pt>
    <dgm:pt modelId="{9CBA2EA9-E2D0-4A45-BAA3-2638988E4F84}" type="pres">
      <dgm:prSet presAssocID="{8A553E63-FF08-4D98-9EE7-8170720AB685}" presName="circle2" presStyleLbl="lnNode1" presStyleIdx="1" presStyleCnt="4" custLinFactX="-9274" custLinFactNeighborX="-100000" custLinFactNeighborY="-19258"/>
      <dgm:spPr/>
    </dgm:pt>
    <dgm:pt modelId="{FBD2B28C-29AC-4C0F-AAB8-265AF932F1EB}" type="pres">
      <dgm:prSet presAssocID="{8A553E63-FF08-4D98-9EE7-8170720AB685}" presName="text2" presStyleLbl="revTx" presStyleIdx="1" presStyleCnt="4" custScaleX="204638" custLinFactNeighborX="65592" custLinFactNeighborY="23103">
        <dgm:presLayoutVars>
          <dgm:bulletEnabled val="1"/>
        </dgm:presLayoutVars>
      </dgm:prSet>
      <dgm:spPr/>
      <dgm:t>
        <a:bodyPr/>
        <a:lstStyle/>
        <a:p>
          <a:endParaRPr lang="el-GR"/>
        </a:p>
      </dgm:t>
    </dgm:pt>
    <dgm:pt modelId="{71B3350F-1473-43C6-856E-61E665DB70BA}" type="pres">
      <dgm:prSet presAssocID="{8A553E63-FF08-4D98-9EE7-8170720AB685}" presName="line2" presStyleLbl="callout" presStyleIdx="2" presStyleCnt="8"/>
      <dgm:spPr/>
    </dgm:pt>
    <dgm:pt modelId="{0BC71200-B48C-4456-A0C5-11D2715606DB}" type="pres">
      <dgm:prSet presAssocID="{8A553E63-FF08-4D98-9EE7-8170720AB685}" presName="d2" presStyleLbl="callout" presStyleIdx="3" presStyleCnt="8"/>
      <dgm:spPr/>
    </dgm:pt>
    <dgm:pt modelId="{2F84BBAF-A2BD-483E-BA84-9D214D9CE126}" type="pres">
      <dgm:prSet presAssocID="{0EC61DEA-7165-49A4-9B27-6E17F3BBD058}" presName="circle3" presStyleLbl="lnNode1" presStyleIdx="2" presStyleCnt="4" custScaleX="63244" custScaleY="50688" custLinFactNeighborX="-64400" custLinFactNeighborY="-4112"/>
      <dgm:spPr/>
    </dgm:pt>
    <dgm:pt modelId="{B50143AA-4BA6-455C-B616-E41A3B198F20}" type="pres">
      <dgm:prSet presAssocID="{0EC61DEA-7165-49A4-9B27-6E17F3BBD058}" presName="text3" presStyleLbl="revTx" presStyleIdx="2" presStyleCnt="4" custScaleX="229487" custScaleY="106912" custLinFactNeighborX="78016" custLinFactNeighborY="10927">
        <dgm:presLayoutVars>
          <dgm:bulletEnabled val="1"/>
        </dgm:presLayoutVars>
      </dgm:prSet>
      <dgm:spPr/>
      <dgm:t>
        <a:bodyPr/>
        <a:lstStyle/>
        <a:p>
          <a:endParaRPr lang="el-GR"/>
        </a:p>
      </dgm:t>
    </dgm:pt>
    <dgm:pt modelId="{4913CEF1-032C-4338-A2C8-0800BBB54B5F}" type="pres">
      <dgm:prSet presAssocID="{0EC61DEA-7165-49A4-9B27-6E17F3BBD058}" presName="line3" presStyleLbl="callout" presStyleIdx="4" presStyleCnt="8"/>
      <dgm:spPr/>
    </dgm:pt>
    <dgm:pt modelId="{C8824061-DE2B-4F76-ACA8-A3AEF12E9DE5}" type="pres">
      <dgm:prSet presAssocID="{0EC61DEA-7165-49A4-9B27-6E17F3BBD058}" presName="d3" presStyleLbl="callout" presStyleIdx="5" presStyleCnt="8"/>
      <dgm:spPr/>
    </dgm:pt>
    <dgm:pt modelId="{6C5BCFDC-72C9-4C7E-BB1F-3D36B5D99224}" type="pres">
      <dgm:prSet presAssocID="{B7D11659-5243-4F90-B2F0-B646056D3903}" presName="circle4" presStyleLbl="lnNode1" presStyleIdx="3" presStyleCnt="4" custScaleX="44934" custScaleY="47135" custLinFactNeighborX="-46662" custLinFactNeighborY="-2662"/>
      <dgm:spPr/>
    </dgm:pt>
    <dgm:pt modelId="{6BDA356D-61A2-4B49-B0D1-E739EFED3E98}" type="pres">
      <dgm:prSet presAssocID="{B7D11659-5243-4F90-B2F0-B646056D3903}" presName="text4" presStyleLbl="revTx" presStyleIdx="3" presStyleCnt="4" custScaleX="237751" custScaleY="68737" custLinFactNeighborX="82148" custLinFactNeighborY="23078">
        <dgm:presLayoutVars>
          <dgm:bulletEnabled val="1"/>
        </dgm:presLayoutVars>
      </dgm:prSet>
      <dgm:spPr/>
      <dgm:t>
        <a:bodyPr/>
        <a:lstStyle/>
        <a:p>
          <a:endParaRPr lang="el-GR"/>
        </a:p>
      </dgm:t>
    </dgm:pt>
    <dgm:pt modelId="{BEFB90FD-4F08-415B-9CC8-63E817DE1A1C}" type="pres">
      <dgm:prSet presAssocID="{B7D11659-5243-4F90-B2F0-B646056D3903}" presName="line4" presStyleLbl="callout" presStyleIdx="6" presStyleCnt="8"/>
      <dgm:spPr/>
    </dgm:pt>
    <dgm:pt modelId="{273ECC5A-371E-4B99-BDD7-F1F67770BFED}" type="pres">
      <dgm:prSet presAssocID="{B7D11659-5243-4F90-B2F0-B646056D3903}" presName="d4" presStyleLbl="callout" presStyleIdx="7" presStyleCnt="8"/>
      <dgm:spPr/>
    </dgm:pt>
  </dgm:ptLst>
  <dgm:cxnLst>
    <dgm:cxn modelId="{821EDD5A-71B3-45E8-AF08-0509A8EA9D8D}" type="presOf" srcId="{087A5AD2-42DB-4B38-A1C8-E578470BBA46}" destId="{6BDA356D-61A2-4B49-B0D1-E739EFED3E98}" srcOrd="0" destOrd="1" presId="urn:microsoft.com/office/officeart/2005/8/layout/target1"/>
    <dgm:cxn modelId="{D4176286-4A9E-4F31-8A89-616DD9C6579F}" type="presOf" srcId="{C3FD7483-8DAF-4DF0-A742-DF18FE575E51}" destId="{D741056D-2686-4F45-82BC-7CF728F771E1}" srcOrd="0" destOrd="1" presId="urn:microsoft.com/office/officeart/2005/8/layout/target1"/>
    <dgm:cxn modelId="{A8F79CF6-3993-40DD-8BF7-28AF037C03CF}" srcId="{1D5826F8-6CC7-4F06-8D94-C3B520732514}" destId="{0EC61DEA-7165-49A4-9B27-6E17F3BBD058}" srcOrd="2" destOrd="0" parTransId="{7058D0E4-EEED-4648-9738-94F2F294F9E6}" sibTransId="{A825F4B8-FC11-43B6-87CF-0167A5B8EAD5}"/>
    <dgm:cxn modelId="{36CEBFD1-94BA-43C3-A213-1933D5EC6541}" type="presOf" srcId="{D4D4F3A5-3D24-43CD-83A9-70F10E70B603}" destId="{D741056D-2686-4F45-82BC-7CF728F771E1}" srcOrd="0" destOrd="0" presId="urn:microsoft.com/office/officeart/2005/8/layout/target1"/>
    <dgm:cxn modelId="{B9542D2F-9EED-4086-BE24-29370890142D}" type="presOf" srcId="{1D5826F8-6CC7-4F06-8D94-C3B520732514}" destId="{BC5FF690-3889-4FEE-A5B7-421ECCC44612}" srcOrd="0" destOrd="0" presId="urn:microsoft.com/office/officeart/2005/8/layout/target1"/>
    <dgm:cxn modelId="{5AF09565-2116-470F-A84F-F6E288494A83}" type="presOf" srcId="{8A553E63-FF08-4D98-9EE7-8170720AB685}" destId="{FBD2B28C-29AC-4C0F-AAB8-265AF932F1EB}" srcOrd="0" destOrd="0" presId="urn:microsoft.com/office/officeart/2005/8/layout/target1"/>
    <dgm:cxn modelId="{6D4B6B9B-D70C-4306-9719-D3DAA7FA2E40}" type="presOf" srcId="{EF6B0BB3-D7DE-4449-BF59-C0233084AE5A}" destId="{D741056D-2686-4F45-82BC-7CF728F771E1}" srcOrd="0" destOrd="3" presId="urn:microsoft.com/office/officeart/2005/8/layout/target1"/>
    <dgm:cxn modelId="{D3044139-DFAE-4848-ACE7-CACB801A07C7}" type="presOf" srcId="{3CAE7447-C2D6-42CF-B02D-2AEF113C904B}" destId="{D741056D-2686-4F45-82BC-7CF728F771E1}" srcOrd="0" destOrd="2" presId="urn:microsoft.com/office/officeart/2005/8/layout/target1"/>
    <dgm:cxn modelId="{D094BECD-4829-4A6A-A328-45B96C3C128D}" srcId="{1D5826F8-6CC7-4F06-8D94-C3B520732514}" destId="{B7D11659-5243-4F90-B2F0-B646056D3903}" srcOrd="3" destOrd="0" parTransId="{198F6816-60C2-4BFA-9320-ADF297F66C69}" sibTransId="{C4EF63F9-416E-4DE5-A541-3DFFF3C384CE}"/>
    <dgm:cxn modelId="{0F9FE6EE-2113-4544-859B-C4D428037D91}" srcId="{D4D4F3A5-3D24-43CD-83A9-70F10E70B603}" destId="{C3FD7483-8DAF-4DF0-A742-DF18FE575E51}" srcOrd="0" destOrd="0" parTransId="{39D4C249-A474-4908-BC5B-C5C4D799353A}" sibTransId="{EC01C160-B442-43B7-9291-8DA9EFF2B6B0}"/>
    <dgm:cxn modelId="{1CE16532-E058-4C68-9EE3-671D660DFA86}" srcId="{D4D4F3A5-3D24-43CD-83A9-70F10E70B603}" destId="{3CAE7447-C2D6-42CF-B02D-2AEF113C904B}" srcOrd="1" destOrd="0" parTransId="{781F302A-8420-4113-8FA7-1B1048BE1FD6}" sibTransId="{5A8429BA-9881-4471-93F7-5B306D93F745}"/>
    <dgm:cxn modelId="{21AE3046-2AAF-4A6D-9D8D-BD3BED3F9D1B}" srcId="{B7D11659-5243-4F90-B2F0-B646056D3903}" destId="{087A5AD2-42DB-4B38-A1C8-E578470BBA46}" srcOrd="0" destOrd="0" parTransId="{921AE6E3-BD77-4594-A42E-437D39623713}" sibTransId="{69AE6EEA-65B3-43F8-BBD8-FB71E3170DBC}"/>
    <dgm:cxn modelId="{E4E86399-C87B-4531-81FA-4370A1DC7A2C}" srcId="{D4D4F3A5-3D24-43CD-83A9-70F10E70B603}" destId="{EF6B0BB3-D7DE-4449-BF59-C0233084AE5A}" srcOrd="2" destOrd="0" parTransId="{B833F26B-026F-4B1E-9B9D-EBB831C0A2C9}" sibTransId="{3D033FB4-6E75-4DC0-AD2C-E00909D49942}"/>
    <dgm:cxn modelId="{C3495C81-444B-476F-AEB1-E290586EC845}" srcId="{1D5826F8-6CC7-4F06-8D94-C3B520732514}" destId="{8A553E63-FF08-4D98-9EE7-8170720AB685}" srcOrd="1" destOrd="0" parTransId="{E7D3F513-C85B-4252-829B-4A3555B5B01D}" sibTransId="{C9263856-878F-4D39-B00B-F257AAE03E37}"/>
    <dgm:cxn modelId="{7CDCC7AF-85C7-41B9-9B8C-221D5DEAE13D}" type="presOf" srcId="{0EC61DEA-7165-49A4-9B27-6E17F3BBD058}" destId="{B50143AA-4BA6-455C-B616-E41A3B198F20}" srcOrd="0" destOrd="0" presId="urn:microsoft.com/office/officeart/2005/8/layout/target1"/>
    <dgm:cxn modelId="{23CA773C-645B-49E5-92C8-15530AAEA6FF}" type="presOf" srcId="{B7D11659-5243-4F90-B2F0-B646056D3903}" destId="{6BDA356D-61A2-4B49-B0D1-E739EFED3E98}" srcOrd="0" destOrd="0" presId="urn:microsoft.com/office/officeart/2005/8/layout/target1"/>
    <dgm:cxn modelId="{F36A6F13-660B-45B7-899C-9DADA8817EF1}" srcId="{1D5826F8-6CC7-4F06-8D94-C3B520732514}" destId="{D4D4F3A5-3D24-43CD-83A9-70F10E70B603}" srcOrd="0" destOrd="0" parTransId="{730983DA-8F33-43C9-AFD5-7AFBDF257887}" sibTransId="{A30AA423-B378-4200-A697-3A7BAAAF911F}"/>
    <dgm:cxn modelId="{25ACDCC2-ED6D-401D-9453-3DE7F918AB62}" type="presParOf" srcId="{BC5FF690-3889-4FEE-A5B7-421ECCC44612}" destId="{9363ED49-7EA5-45B7-907A-7DDE38FE76AC}" srcOrd="0" destOrd="0" presId="urn:microsoft.com/office/officeart/2005/8/layout/target1"/>
    <dgm:cxn modelId="{4E6A7566-3CEC-44D0-A86D-DE86F438CDC2}" type="presParOf" srcId="{BC5FF690-3889-4FEE-A5B7-421ECCC44612}" destId="{D741056D-2686-4F45-82BC-7CF728F771E1}" srcOrd="1" destOrd="0" presId="urn:microsoft.com/office/officeart/2005/8/layout/target1"/>
    <dgm:cxn modelId="{BFF934F6-B9E6-4DF8-A16B-1961B7427299}" type="presParOf" srcId="{BC5FF690-3889-4FEE-A5B7-421ECCC44612}" destId="{7A398FEA-04DE-47B2-91F9-0E41D0526F27}" srcOrd="2" destOrd="0" presId="urn:microsoft.com/office/officeart/2005/8/layout/target1"/>
    <dgm:cxn modelId="{37D0199A-3CA1-4AC6-B752-035D3F5C7DB2}" type="presParOf" srcId="{BC5FF690-3889-4FEE-A5B7-421ECCC44612}" destId="{DC93270F-FBDD-4D96-9D0E-5C684702E695}" srcOrd="3" destOrd="0" presId="urn:microsoft.com/office/officeart/2005/8/layout/target1"/>
    <dgm:cxn modelId="{1C29AF63-632F-4400-8541-DAB4FF4DA57B}" type="presParOf" srcId="{BC5FF690-3889-4FEE-A5B7-421ECCC44612}" destId="{9CBA2EA9-E2D0-4A45-BAA3-2638988E4F84}" srcOrd="4" destOrd="0" presId="urn:microsoft.com/office/officeart/2005/8/layout/target1"/>
    <dgm:cxn modelId="{7A592DB1-776C-4335-B149-3B5B31074F4E}" type="presParOf" srcId="{BC5FF690-3889-4FEE-A5B7-421ECCC44612}" destId="{FBD2B28C-29AC-4C0F-AAB8-265AF932F1EB}" srcOrd="5" destOrd="0" presId="urn:microsoft.com/office/officeart/2005/8/layout/target1"/>
    <dgm:cxn modelId="{106510AD-5323-4D7E-8A44-5F2FC9A519EC}" type="presParOf" srcId="{BC5FF690-3889-4FEE-A5B7-421ECCC44612}" destId="{71B3350F-1473-43C6-856E-61E665DB70BA}" srcOrd="6" destOrd="0" presId="urn:microsoft.com/office/officeart/2005/8/layout/target1"/>
    <dgm:cxn modelId="{C3E3133B-0395-48D4-88B6-2BBE51ECBD92}" type="presParOf" srcId="{BC5FF690-3889-4FEE-A5B7-421ECCC44612}" destId="{0BC71200-B48C-4456-A0C5-11D2715606DB}" srcOrd="7" destOrd="0" presId="urn:microsoft.com/office/officeart/2005/8/layout/target1"/>
    <dgm:cxn modelId="{F5839128-A949-4FCC-BC53-7BB0F2D48639}" type="presParOf" srcId="{BC5FF690-3889-4FEE-A5B7-421ECCC44612}" destId="{2F84BBAF-A2BD-483E-BA84-9D214D9CE126}" srcOrd="8" destOrd="0" presId="urn:microsoft.com/office/officeart/2005/8/layout/target1"/>
    <dgm:cxn modelId="{4D6D102C-E6C1-401B-8E9B-35C7B0C4545E}" type="presParOf" srcId="{BC5FF690-3889-4FEE-A5B7-421ECCC44612}" destId="{B50143AA-4BA6-455C-B616-E41A3B198F20}" srcOrd="9" destOrd="0" presId="urn:microsoft.com/office/officeart/2005/8/layout/target1"/>
    <dgm:cxn modelId="{F75A6137-6C21-48F3-A108-87D430BE98B9}" type="presParOf" srcId="{BC5FF690-3889-4FEE-A5B7-421ECCC44612}" destId="{4913CEF1-032C-4338-A2C8-0800BBB54B5F}" srcOrd="10" destOrd="0" presId="urn:microsoft.com/office/officeart/2005/8/layout/target1"/>
    <dgm:cxn modelId="{8154516C-C02D-4254-86A8-763D4DE96ECA}" type="presParOf" srcId="{BC5FF690-3889-4FEE-A5B7-421ECCC44612}" destId="{C8824061-DE2B-4F76-ACA8-A3AEF12E9DE5}" srcOrd="11" destOrd="0" presId="urn:microsoft.com/office/officeart/2005/8/layout/target1"/>
    <dgm:cxn modelId="{CE9954E8-9FAB-4351-A0EE-E4E96139A418}" type="presParOf" srcId="{BC5FF690-3889-4FEE-A5B7-421ECCC44612}" destId="{6C5BCFDC-72C9-4C7E-BB1F-3D36B5D99224}" srcOrd="12" destOrd="0" presId="urn:microsoft.com/office/officeart/2005/8/layout/target1"/>
    <dgm:cxn modelId="{80169D58-0ABE-4C1D-8E7D-E850BCBBB73F}" type="presParOf" srcId="{BC5FF690-3889-4FEE-A5B7-421ECCC44612}" destId="{6BDA356D-61A2-4B49-B0D1-E739EFED3E98}" srcOrd="13" destOrd="0" presId="urn:microsoft.com/office/officeart/2005/8/layout/target1"/>
    <dgm:cxn modelId="{F01CFB66-58D1-4AD9-A568-D8D6DC614E61}" type="presParOf" srcId="{BC5FF690-3889-4FEE-A5B7-421ECCC44612}" destId="{BEFB90FD-4F08-415B-9CC8-63E817DE1A1C}" srcOrd="14" destOrd="0" presId="urn:microsoft.com/office/officeart/2005/8/layout/target1"/>
    <dgm:cxn modelId="{BB37F277-4287-4457-852B-63A780FABA58}" type="presParOf" srcId="{BC5FF690-3889-4FEE-A5B7-421ECCC44612}" destId="{273ECC5A-371E-4B99-BDD7-F1F67770BFED}" srcOrd="15" destOrd="0" presId="urn:microsoft.com/office/officeart/2005/8/layout/targe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D1309E-3EC1-4498-A92F-87D2B88F53C0}" type="doc">
      <dgm:prSet loTypeId="urn:microsoft.com/office/officeart/2008/layout/VerticalCurvedList" loCatId="list" qsTypeId="urn:microsoft.com/office/officeart/2005/8/quickstyle/simple2" qsCatId="simple" csTypeId="urn:microsoft.com/office/officeart/2005/8/colors/accent1_1" csCatId="accent1" phldr="1"/>
      <dgm:spPr/>
      <dgm:t>
        <a:bodyPr/>
        <a:lstStyle/>
        <a:p>
          <a:endParaRPr lang="en-GB"/>
        </a:p>
      </dgm:t>
    </dgm:pt>
    <dgm:pt modelId="{8FC08ADC-C3D4-4822-993B-4E7A6069EA89}">
      <dgm:prSet custT="1"/>
      <dgm:spPr/>
      <dgm:t>
        <a:bodyPr/>
        <a:lstStyle/>
        <a:p>
          <a:pPr rtl="0"/>
          <a:r>
            <a:rPr lang="el-GR" sz="1700" b="1" dirty="0" smtClean="0"/>
            <a:t>Οι συμμετέχοντες στις κινητικότητες  </a:t>
          </a:r>
          <a:r>
            <a:rPr lang="el-GR" sz="1700" dirty="0" smtClean="0"/>
            <a:t>υποβάλλουν αναφορά μέσω ενός  </a:t>
          </a:r>
          <a:r>
            <a:rPr lang="el-GR" sz="1700" dirty="0" err="1" smtClean="0"/>
            <a:t>online</a:t>
          </a:r>
          <a:r>
            <a:rPr lang="el-GR" sz="1700" dirty="0" smtClean="0"/>
            <a:t> ερωτηματολογίου στο οποίο </a:t>
          </a:r>
          <a:r>
            <a:rPr lang="en-US" sz="1700" dirty="0" smtClean="0"/>
            <a:t>:</a:t>
          </a:r>
        </a:p>
        <a:p>
          <a:pPr rtl="0"/>
          <a:r>
            <a:rPr lang="en-US" sz="1700" dirty="0" smtClean="0"/>
            <a:t>1. </a:t>
          </a:r>
          <a:r>
            <a:rPr lang="el-GR" sz="1700" dirty="0" smtClean="0"/>
            <a:t>παρέχουν την ανατροφοδότησή τους με πραγματικά στοιχεία</a:t>
          </a:r>
          <a:endParaRPr lang="en-US" sz="1700" dirty="0" smtClean="0"/>
        </a:p>
        <a:p>
          <a:pPr rtl="0"/>
          <a:r>
            <a:rPr lang="en-US" sz="1700" dirty="0" smtClean="0"/>
            <a:t>2. </a:t>
          </a:r>
          <a:r>
            <a:rPr lang="el-GR" sz="1700" dirty="0" smtClean="0"/>
            <a:t>αξιολογούν οι ίδιοι την περίοδο δραστηριότητας στο εξωτερικό, την προετοιμασία της και το στάδιο που αφορά την παρακολούθηση της πορείας της δραστηριότητας. </a:t>
          </a:r>
          <a:endParaRPr lang="en-GB" sz="1700" dirty="0"/>
        </a:p>
      </dgm:t>
    </dgm:pt>
    <dgm:pt modelId="{78608706-3E31-4571-AA74-7210D977C305}" type="parTrans" cxnId="{877A8DD1-B179-49D4-B10B-76D593C36B49}">
      <dgm:prSet/>
      <dgm:spPr/>
      <dgm:t>
        <a:bodyPr/>
        <a:lstStyle/>
        <a:p>
          <a:endParaRPr lang="en-GB"/>
        </a:p>
      </dgm:t>
    </dgm:pt>
    <dgm:pt modelId="{74E9D6C2-0DCA-4152-ADA0-B93C7DF48475}" type="sibTrans" cxnId="{877A8DD1-B179-49D4-B10B-76D593C36B49}">
      <dgm:prSet/>
      <dgm:spPr/>
      <dgm:t>
        <a:bodyPr/>
        <a:lstStyle/>
        <a:p>
          <a:endParaRPr lang="en-GB"/>
        </a:p>
      </dgm:t>
    </dgm:pt>
    <dgm:pt modelId="{CD36529B-1DAB-497B-91D8-B5D092EE612C}">
      <dgm:prSet custT="1"/>
      <dgm:spPr/>
      <dgm:t>
        <a:bodyPr/>
        <a:lstStyle/>
        <a:p>
          <a:pPr rtl="0"/>
          <a:r>
            <a:rPr lang="el-GR" sz="1700" b="1" dirty="0" smtClean="0"/>
            <a:t>Δεν απαιτείται η αντίστοιχη υποχρέωση  </a:t>
          </a:r>
          <a:r>
            <a:rPr lang="el-GR" sz="1700" dirty="0" smtClean="0"/>
            <a:t>για δραστηριότητες σύντομης διάρκειας που πραγματοποιούν </a:t>
          </a:r>
          <a:r>
            <a:rPr lang="el-GR" sz="1700" b="1" dirty="0" smtClean="0"/>
            <a:t>μαθητές</a:t>
          </a:r>
          <a:r>
            <a:rPr lang="el-GR" sz="1700" dirty="0" smtClean="0"/>
            <a:t> σχολικής εκπαίδευσης.</a:t>
          </a:r>
          <a:endParaRPr lang="en-GB" sz="1700" dirty="0"/>
        </a:p>
      </dgm:t>
    </dgm:pt>
    <dgm:pt modelId="{1B4CA6C2-966A-4A97-9137-0CCF65D4041C}" type="parTrans" cxnId="{B3910A0F-A662-4E38-BF5C-FDFEA41849D4}">
      <dgm:prSet/>
      <dgm:spPr/>
      <dgm:t>
        <a:bodyPr/>
        <a:lstStyle/>
        <a:p>
          <a:endParaRPr lang="en-GB"/>
        </a:p>
      </dgm:t>
    </dgm:pt>
    <dgm:pt modelId="{391EEE1E-32B8-4846-8D35-B24F308EA8D6}" type="sibTrans" cxnId="{B3910A0F-A662-4E38-BF5C-FDFEA41849D4}">
      <dgm:prSet/>
      <dgm:spPr/>
      <dgm:t>
        <a:bodyPr/>
        <a:lstStyle/>
        <a:p>
          <a:endParaRPr lang="en-GB"/>
        </a:p>
      </dgm:t>
    </dgm:pt>
    <dgm:pt modelId="{7B0C5D08-D457-4AEF-8CA8-E99D3948DB08}" type="pres">
      <dgm:prSet presAssocID="{FCD1309E-3EC1-4498-A92F-87D2B88F53C0}" presName="Name0" presStyleCnt="0">
        <dgm:presLayoutVars>
          <dgm:chMax val="7"/>
          <dgm:chPref val="7"/>
          <dgm:dir/>
        </dgm:presLayoutVars>
      </dgm:prSet>
      <dgm:spPr/>
      <dgm:t>
        <a:bodyPr/>
        <a:lstStyle/>
        <a:p>
          <a:endParaRPr lang="el-GR"/>
        </a:p>
      </dgm:t>
    </dgm:pt>
    <dgm:pt modelId="{88740679-D796-4A8A-9907-A62241F16CD9}" type="pres">
      <dgm:prSet presAssocID="{FCD1309E-3EC1-4498-A92F-87D2B88F53C0}" presName="Name1" presStyleCnt="0"/>
      <dgm:spPr/>
    </dgm:pt>
    <dgm:pt modelId="{A66E2333-66DD-456A-A2D3-2F3ADA4EDE3B}" type="pres">
      <dgm:prSet presAssocID="{FCD1309E-3EC1-4498-A92F-87D2B88F53C0}" presName="cycle" presStyleCnt="0"/>
      <dgm:spPr/>
    </dgm:pt>
    <dgm:pt modelId="{03B6562B-3056-43AA-A351-0BB7DE34AEE2}" type="pres">
      <dgm:prSet presAssocID="{FCD1309E-3EC1-4498-A92F-87D2B88F53C0}" presName="srcNode" presStyleLbl="node1" presStyleIdx="0" presStyleCnt="2"/>
      <dgm:spPr/>
    </dgm:pt>
    <dgm:pt modelId="{41F2BEBB-A8A6-47AA-B9BA-F54182621B4A}" type="pres">
      <dgm:prSet presAssocID="{FCD1309E-3EC1-4498-A92F-87D2B88F53C0}" presName="conn" presStyleLbl="parChTrans1D2" presStyleIdx="0" presStyleCnt="1"/>
      <dgm:spPr/>
      <dgm:t>
        <a:bodyPr/>
        <a:lstStyle/>
        <a:p>
          <a:endParaRPr lang="el-GR"/>
        </a:p>
      </dgm:t>
    </dgm:pt>
    <dgm:pt modelId="{ADCF5CA9-079A-4801-A3C7-A0F922891D45}" type="pres">
      <dgm:prSet presAssocID="{FCD1309E-3EC1-4498-A92F-87D2B88F53C0}" presName="extraNode" presStyleLbl="node1" presStyleIdx="0" presStyleCnt="2"/>
      <dgm:spPr/>
    </dgm:pt>
    <dgm:pt modelId="{92EB56CB-9E06-46A7-B797-E86BB7D68BBC}" type="pres">
      <dgm:prSet presAssocID="{FCD1309E-3EC1-4498-A92F-87D2B88F53C0}" presName="dstNode" presStyleLbl="node1" presStyleIdx="0" presStyleCnt="2"/>
      <dgm:spPr/>
    </dgm:pt>
    <dgm:pt modelId="{407D818D-CE5A-44AD-B124-C2DC7D89DDAB}" type="pres">
      <dgm:prSet presAssocID="{8FC08ADC-C3D4-4822-993B-4E7A6069EA89}" presName="text_1" presStyleLbl="node1" presStyleIdx="0" presStyleCnt="2" custScaleY="156393" custLinFactNeighborX="2217" custLinFactNeighborY="3647">
        <dgm:presLayoutVars>
          <dgm:bulletEnabled val="1"/>
        </dgm:presLayoutVars>
      </dgm:prSet>
      <dgm:spPr/>
      <dgm:t>
        <a:bodyPr/>
        <a:lstStyle/>
        <a:p>
          <a:endParaRPr lang="en-GB"/>
        </a:p>
      </dgm:t>
    </dgm:pt>
    <dgm:pt modelId="{7B4E9F39-D91D-4BF7-839A-3239A8ECC6F9}" type="pres">
      <dgm:prSet presAssocID="{8FC08ADC-C3D4-4822-993B-4E7A6069EA89}" presName="accent_1" presStyleCnt="0"/>
      <dgm:spPr/>
    </dgm:pt>
    <dgm:pt modelId="{60712DA9-FB47-47FA-97F5-EE99B549DF44}" type="pres">
      <dgm:prSet presAssocID="{8FC08ADC-C3D4-4822-993B-4E7A6069EA89}" presName="accentRepeatNode" presStyleLbl="solidFgAcc1" presStyleIdx="0" presStyleCnt="2"/>
      <dgm:spPr/>
    </dgm:pt>
    <dgm:pt modelId="{C85698EE-D8C3-40CF-9DB6-8B50E15BACFF}" type="pres">
      <dgm:prSet presAssocID="{CD36529B-1DAB-497B-91D8-B5D092EE612C}" presName="text_2" presStyleLbl="node1" presStyleIdx="1" presStyleCnt="2" custScaleY="67291" custLinFactNeighborX="-103" custLinFactNeighborY="38187">
        <dgm:presLayoutVars>
          <dgm:bulletEnabled val="1"/>
        </dgm:presLayoutVars>
      </dgm:prSet>
      <dgm:spPr/>
      <dgm:t>
        <a:bodyPr/>
        <a:lstStyle/>
        <a:p>
          <a:endParaRPr lang="el-GR"/>
        </a:p>
      </dgm:t>
    </dgm:pt>
    <dgm:pt modelId="{857F0E5C-4FD7-4F46-A2FB-F3A365BEE406}" type="pres">
      <dgm:prSet presAssocID="{CD36529B-1DAB-497B-91D8-B5D092EE612C}" presName="accent_2" presStyleCnt="0"/>
      <dgm:spPr/>
    </dgm:pt>
    <dgm:pt modelId="{57BFF30C-92EC-4AFC-93AD-531E43F1C582}" type="pres">
      <dgm:prSet presAssocID="{CD36529B-1DAB-497B-91D8-B5D092EE612C}" presName="accentRepeatNode" presStyleLbl="solidFgAcc1" presStyleIdx="1" presStyleCnt="2" custScaleX="65018" custScaleY="60800" custLinFactNeighborX="-829" custLinFactNeighborY="33186"/>
      <dgm:spPr/>
    </dgm:pt>
  </dgm:ptLst>
  <dgm:cxnLst>
    <dgm:cxn modelId="{1D18AECD-C254-43FD-AE10-FD67C9E9F7A1}" type="presOf" srcId="{FCD1309E-3EC1-4498-A92F-87D2B88F53C0}" destId="{7B0C5D08-D457-4AEF-8CA8-E99D3948DB08}" srcOrd="0" destOrd="0" presId="urn:microsoft.com/office/officeart/2008/layout/VerticalCurvedList"/>
    <dgm:cxn modelId="{576CFD28-AB84-4BFA-BF4E-6FAE928D9C05}" type="presOf" srcId="{CD36529B-1DAB-497B-91D8-B5D092EE612C}" destId="{C85698EE-D8C3-40CF-9DB6-8B50E15BACFF}" srcOrd="0" destOrd="0" presId="urn:microsoft.com/office/officeart/2008/layout/VerticalCurvedList"/>
    <dgm:cxn modelId="{7FF11C0D-077B-4C69-AEE9-DCCB05DAD4B0}" type="presOf" srcId="{8FC08ADC-C3D4-4822-993B-4E7A6069EA89}" destId="{407D818D-CE5A-44AD-B124-C2DC7D89DDAB}" srcOrd="0" destOrd="0" presId="urn:microsoft.com/office/officeart/2008/layout/VerticalCurvedList"/>
    <dgm:cxn modelId="{877A8DD1-B179-49D4-B10B-76D593C36B49}" srcId="{FCD1309E-3EC1-4498-A92F-87D2B88F53C0}" destId="{8FC08ADC-C3D4-4822-993B-4E7A6069EA89}" srcOrd="0" destOrd="0" parTransId="{78608706-3E31-4571-AA74-7210D977C305}" sibTransId="{74E9D6C2-0DCA-4152-ADA0-B93C7DF48475}"/>
    <dgm:cxn modelId="{B3910A0F-A662-4E38-BF5C-FDFEA41849D4}" srcId="{FCD1309E-3EC1-4498-A92F-87D2B88F53C0}" destId="{CD36529B-1DAB-497B-91D8-B5D092EE612C}" srcOrd="1" destOrd="0" parTransId="{1B4CA6C2-966A-4A97-9137-0CCF65D4041C}" sibTransId="{391EEE1E-32B8-4846-8D35-B24F308EA8D6}"/>
    <dgm:cxn modelId="{F5D737B7-7725-4388-A1AE-F47FAB5D1042}" type="presOf" srcId="{74E9D6C2-0DCA-4152-ADA0-B93C7DF48475}" destId="{41F2BEBB-A8A6-47AA-B9BA-F54182621B4A}" srcOrd="0" destOrd="0" presId="urn:microsoft.com/office/officeart/2008/layout/VerticalCurvedList"/>
    <dgm:cxn modelId="{DB519775-5F55-4758-86BA-CE222F9E4353}" type="presParOf" srcId="{7B0C5D08-D457-4AEF-8CA8-E99D3948DB08}" destId="{88740679-D796-4A8A-9907-A62241F16CD9}" srcOrd="0" destOrd="0" presId="urn:microsoft.com/office/officeart/2008/layout/VerticalCurvedList"/>
    <dgm:cxn modelId="{1753B635-8749-418A-8E43-4D9F02DAAE4F}" type="presParOf" srcId="{88740679-D796-4A8A-9907-A62241F16CD9}" destId="{A66E2333-66DD-456A-A2D3-2F3ADA4EDE3B}" srcOrd="0" destOrd="0" presId="urn:microsoft.com/office/officeart/2008/layout/VerticalCurvedList"/>
    <dgm:cxn modelId="{A8D812CE-83BD-412E-A72F-FDB53F9D32C8}" type="presParOf" srcId="{A66E2333-66DD-456A-A2D3-2F3ADA4EDE3B}" destId="{03B6562B-3056-43AA-A351-0BB7DE34AEE2}" srcOrd="0" destOrd="0" presId="urn:microsoft.com/office/officeart/2008/layout/VerticalCurvedList"/>
    <dgm:cxn modelId="{67D5EED2-F72F-41B0-BFD7-9FBAB991BB54}" type="presParOf" srcId="{A66E2333-66DD-456A-A2D3-2F3ADA4EDE3B}" destId="{41F2BEBB-A8A6-47AA-B9BA-F54182621B4A}" srcOrd="1" destOrd="0" presId="urn:microsoft.com/office/officeart/2008/layout/VerticalCurvedList"/>
    <dgm:cxn modelId="{A44C3BFE-B0C8-4CEA-81F8-F1952358A289}" type="presParOf" srcId="{A66E2333-66DD-456A-A2D3-2F3ADA4EDE3B}" destId="{ADCF5CA9-079A-4801-A3C7-A0F922891D45}" srcOrd="2" destOrd="0" presId="urn:microsoft.com/office/officeart/2008/layout/VerticalCurvedList"/>
    <dgm:cxn modelId="{57E4EDB1-D52F-475C-829F-0AE35BA1056C}" type="presParOf" srcId="{A66E2333-66DD-456A-A2D3-2F3ADA4EDE3B}" destId="{92EB56CB-9E06-46A7-B797-E86BB7D68BBC}" srcOrd="3" destOrd="0" presId="urn:microsoft.com/office/officeart/2008/layout/VerticalCurvedList"/>
    <dgm:cxn modelId="{A6A695A4-7CCC-4666-8352-ED1C76527EB9}" type="presParOf" srcId="{88740679-D796-4A8A-9907-A62241F16CD9}" destId="{407D818D-CE5A-44AD-B124-C2DC7D89DDAB}" srcOrd="1" destOrd="0" presId="urn:microsoft.com/office/officeart/2008/layout/VerticalCurvedList"/>
    <dgm:cxn modelId="{046F517F-6945-4331-B69F-6595C83AA575}" type="presParOf" srcId="{88740679-D796-4A8A-9907-A62241F16CD9}" destId="{7B4E9F39-D91D-4BF7-839A-3239A8ECC6F9}" srcOrd="2" destOrd="0" presId="urn:microsoft.com/office/officeart/2008/layout/VerticalCurvedList"/>
    <dgm:cxn modelId="{5BF718FA-CAE7-46B2-8236-3C82E2475CD0}" type="presParOf" srcId="{7B4E9F39-D91D-4BF7-839A-3239A8ECC6F9}" destId="{60712DA9-FB47-47FA-97F5-EE99B549DF44}" srcOrd="0" destOrd="0" presId="urn:microsoft.com/office/officeart/2008/layout/VerticalCurvedList"/>
    <dgm:cxn modelId="{70593321-0955-462E-AFE7-4909521DCBDB}" type="presParOf" srcId="{88740679-D796-4A8A-9907-A62241F16CD9}" destId="{C85698EE-D8C3-40CF-9DB6-8B50E15BACFF}" srcOrd="3" destOrd="0" presId="urn:microsoft.com/office/officeart/2008/layout/VerticalCurvedList"/>
    <dgm:cxn modelId="{E8B95A4C-492F-4982-BAB2-F74D17092AC0}" type="presParOf" srcId="{88740679-D796-4A8A-9907-A62241F16CD9}" destId="{857F0E5C-4FD7-4F46-A2FB-F3A365BEE406}" srcOrd="4" destOrd="0" presId="urn:microsoft.com/office/officeart/2008/layout/VerticalCurvedList"/>
    <dgm:cxn modelId="{D9A389E0-8D77-4B5E-B330-6E62EE78C5F2}" type="presParOf" srcId="{857F0E5C-4FD7-4F46-A2FB-F3A365BEE406}" destId="{57BFF30C-92EC-4AFC-93AD-531E43F1C582}"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FDAE66-87F3-4FCE-A5EA-BCF1F83F835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l-GR"/>
        </a:p>
      </dgm:t>
    </dgm:pt>
    <dgm:pt modelId="{A27A60F8-09B8-4169-9577-1BE906FC3606}">
      <dgm:prSet/>
      <dgm:spPr/>
      <dgm:t>
        <a:bodyPr/>
        <a:lstStyle/>
        <a:p>
          <a:pPr rtl="0"/>
          <a:endParaRPr lang="en-GB" dirty="0"/>
        </a:p>
      </dgm:t>
    </dgm:pt>
    <dgm:pt modelId="{F0CB5636-2B66-4C8A-9B9A-25ECD40B2A05}" type="parTrans" cxnId="{EDB78941-2433-4DE8-9051-6E302C07E0E8}">
      <dgm:prSet/>
      <dgm:spPr/>
      <dgm:t>
        <a:bodyPr/>
        <a:lstStyle/>
        <a:p>
          <a:endParaRPr lang="el-GR"/>
        </a:p>
      </dgm:t>
    </dgm:pt>
    <dgm:pt modelId="{F8688672-30C3-4DDC-A178-F4E0E0F98358}" type="sibTrans" cxnId="{EDB78941-2433-4DE8-9051-6E302C07E0E8}">
      <dgm:prSet/>
      <dgm:spPr/>
      <dgm:t>
        <a:bodyPr/>
        <a:lstStyle/>
        <a:p>
          <a:endParaRPr lang="el-GR"/>
        </a:p>
      </dgm:t>
    </dgm:pt>
    <dgm:pt modelId="{C82A0065-C3F6-4F04-BF60-E33BA56148B6}">
      <dgm:prSet/>
      <dgm:spPr/>
      <dgm:t>
        <a:bodyPr/>
        <a:lstStyle/>
        <a:p>
          <a:pPr rtl="0"/>
          <a:endParaRPr lang="en-GB" dirty="0"/>
        </a:p>
      </dgm:t>
    </dgm:pt>
    <dgm:pt modelId="{21BAA088-4F68-4ADF-A3BA-A43C278DE7BC}" type="parTrans" cxnId="{C3CA1EB0-3BE9-44AC-879C-4D8148926CFA}">
      <dgm:prSet/>
      <dgm:spPr/>
      <dgm:t>
        <a:bodyPr/>
        <a:lstStyle/>
        <a:p>
          <a:endParaRPr lang="el-GR"/>
        </a:p>
      </dgm:t>
    </dgm:pt>
    <dgm:pt modelId="{6E9547AB-058C-48B3-B1F8-EE86B0F4F489}" type="sibTrans" cxnId="{C3CA1EB0-3BE9-44AC-879C-4D8148926CFA}">
      <dgm:prSet/>
      <dgm:spPr/>
      <dgm:t>
        <a:bodyPr/>
        <a:lstStyle/>
        <a:p>
          <a:endParaRPr lang="el-GR"/>
        </a:p>
      </dgm:t>
    </dgm:pt>
    <dgm:pt modelId="{3F51BB2A-7EE6-48BE-9A70-A1D7A9809158}">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l-GR" sz="1800" dirty="0" smtClean="0"/>
            <a:t>Ο δικαιούχος δηλώνει στο </a:t>
          </a:r>
          <a:r>
            <a:rPr lang="en-US" sz="1800" dirty="0" smtClean="0"/>
            <a:t>Mobility Tool </a:t>
          </a:r>
          <a:r>
            <a:rPr lang="el-GR" sz="1800" b="1" dirty="0" smtClean="0"/>
            <a:t>την πρόσθετη επιχορήγηση που τυχόν απαιτήθηκε </a:t>
          </a:r>
          <a:r>
            <a:rPr lang="el-GR" sz="1800" dirty="0" smtClean="0"/>
            <a:t> για άτομα με ειδικές ανάγκες</a:t>
          </a:r>
          <a:endParaRPr lang="en-GB" sz="1800" dirty="0" smtClean="0"/>
        </a:p>
        <a:p>
          <a:pPr marL="285750" indent="0" defTabSz="2889250">
            <a:lnSpc>
              <a:spcPct val="90000"/>
            </a:lnSpc>
            <a:spcBef>
              <a:spcPct val="0"/>
            </a:spcBef>
            <a:spcAft>
              <a:spcPct val="15000"/>
            </a:spcAft>
            <a:buNone/>
          </a:pPr>
          <a:endParaRPr lang="el-GR" sz="1700" dirty="0"/>
        </a:p>
      </dgm:t>
    </dgm:pt>
    <dgm:pt modelId="{833774B1-AB39-40B1-B439-3B4E0C1F833F}" type="parTrans" cxnId="{7C663519-BB3C-4195-93C9-E7843CC14D15}">
      <dgm:prSet/>
      <dgm:spPr/>
      <dgm:t>
        <a:bodyPr/>
        <a:lstStyle/>
        <a:p>
          <a:endParaRPr lang="el-GR"/>
        </a:p>
      </dgm:t>
    </dgm:pt>
    <dgm:pt modelId="{5BF3FC96-5BE4-4CC5-85A1-11E84DCB2CEB}" type="sibTrans" cxnId="{7C663519-BB3C-4195-93C9-E7843CC14D15}">
      <dgm:prSet/>
      <dgm:spPr/>
      <dgm:t>
        <a:bodyPr/>
        <a:lstStyle/>
        <a:p>
          <a:endParaRPr lang="el-GR"/>
        </a:p>
      </dgm:t>
    </dgm:pt>
    <dgm:pt modelId="{48488A89-5A44-495E-BD77-33C0E995652F}">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l-GR" sz="1800" dirty="0" smtClean="0"/>
            <a:t>Ο δικαιούχος δηλώνει στο Εργαλείο Κινητικότητας </a:t>
          </a:r>
          <a:r>
            <a:rPr lang="el-GR" sz="1800" b="1" dirty="0" smtClean="0"/>
            <a:t>τον τύπο των πρόσθετων δαπανών, καθώς και το πραγματικό ποσό στο οποίο ανήλθαν</a:t>
          </a:r>
          <a:r>
            <a:rPr lang="el-GR" sz="1800" dirty="0" smtClean="0"/>
            <a:t> οι σχετικές πρόσθετες δαπάνες που πραγματοποιήθηκαν.</a:t>
          </a:r>
          <a:endParaRPr lang="en-GB" sz="1800" dirty="0" smtClean="0"/>
        </a:p>
        <a:p>
          <a:pPr marL="57150" indent="0" defTabSz="400050">
            <a:lnSpc>
              <a:spcPct val="90000"/>
            </a:lnSpc>
            <a:spcBef>
              <a:spcPct val="0"/>
            </a:spcBef>
            <a:spcAft>
              <a:spcPct val="15000"/>
            </a:spcAft>
            <a:buNone/>
          </a:pPr>
          <a:endParaRPr lang="el-GR" sz="1700" dirty="0"/>
        </a:p>
      </dgm:t>
    </dgm:pt>
    <dgm:pt modelId="{9506790A-21A0-4C74-8A50-DB7B81F1C33D}" type="parTrans" cxnId="{9EB0DE7B-B28D-4BAF-847C-3CFB4852511B}">
      <dgm:prSet/>
      <dgm:spPr/>
      <dgm:t>
        <a:bodyPr/>
        <a:lstStyle/>
        <a:p>
          <a:endParaRPr lang="el-GR"/>
        </a:p>
      </dgm:t>
    </dgm:pt>
    <dgm:pt modelId="{96260278-DFE7-4D59-9B82-7E5E1E0FEE66}" type="sibTrans" cxnId="{9EB0DE7B-B28D-4BAF-847C-3CFB4852511B}">
      <dgm:prSet/>
      <dgm:spPr/>
      <dgm:t>
        <a:bodyPr/>
        <a:lstStyle/>
        <a:p>
          <a:endParaRPr lang="el-GR"/>
        </a:p>
      </dgm:t>
    </dgm:pt>
    <dgm:pt modelId="{257D8A81-953E-40DE-B29E-2F28F20A5236}" type="pres">
      <dgm:prSet presAssocID="{A9FDAE66-87F3-4FCE-A5EA-BCF1F83F8352}" presName="linearFlow" presStyleCnt="0">
        <dgm:presLayoutVars>
          <dgm:dir/>
          <dgm:animLvl val="lvl"/>
          <dgm:resizeHandles val="exact"/>
        </dgm:presLayoutVars>
      </dgm:prSet>
      <dgm:spPr/>
      <dgm:t>
        <a:bodyPr/>
        <a:lstStyle/>
        <a:p>
          <a:endParaRPr lang="el-GR"/>
        </a:p>
      </dgm:t>
    </dgm:pt>
    <dgm:pt modelId="{C2350C98-7840-489E-B19C-64E2FDA1C2C5}" type="pres">
      <dgm:prSet presAssocID="{A27A60F8-09B8-4169-9577-1BE906FC3606}" presName="composite" presStyleCnt="0"/>
      <dgm:spPr/>
    </dgm:pt>
    <dgm:pt modelId="{44295B83-D600-47DB-A360-757682C5693B}" type="pres">
      <dgm:prSet presAssocID="{A27A60F8-09B8-4169-9577-1BE906FC3606}" presName="parentText" presStyleLbl="alignNode1" presStyleIdx="0" presStyleCnt="2">
        <dgm:presLayoutVars>
          <dgm:chMax val="1"/>
          <dgm:bulletEnabled val="1"/>
        </dgm:presLayoutVars>
      </dgm:prSet>
      <dgm:spPr/>
      <dgm:t>
        <a:bodyPr/>
        <a:lstStyle/>
        <a:p>
          <a:endParaRPr lang="el-GR"/>
        </a:p>
      </dgm:t>
    </dgm:pt>
    <dgm:pt modelId="{AD4995EA-F31F-4047-AB22-6C715335987E}" type="pres">
      <dgm:prSet presAssocID="{A27A60F8-09B8-4169-9577-1BE906FC3606}" presName="descendantText" presStyleLbl="alignAcc1" presStyleIdx="0" presStyleCnt="2">
        <dgm:presLayoutVars>
          <dgm:bulletEnabled val="1"/>
        </dgm:presLayoutVars>
      </dgm:prSet>
      <dgm:spPr/>
      <dgm:t>
        <a:bodyPr/>
        <a:lstStyle/>
        <a:p>
          <a:endParaRPr lang="el-GR"/>
        </a:p>
      </dgm:t>
    </dgm:pt>
    <dgm:pt modelId="{114182C4-FFA2-4FF1-BF65-68BD2054595A}" type="pres">
      <dgm:prSet presAssocID="{F8688672-30C3-4DDC-A178-F4E0E0F98358}" presName="sp" presStyleCnt="0"/>
      <dgm:spPr/>
    </dgm:pt>
    <dgm:pt modelId="{27D69CA1-EB36-4DD9-978A-9A59A9D86A04}" type="pres">
      <dgm:prSet presAssocID="{C82A0065-C3F6-4F04-BF60-E33BA56148B6}" presName="composite" presStyleCnt="0"/>
      <dgm:spPr/>
    </dgm:pt>
    <dgm:pt modelId="{211BD248-E4C7-483E-BB93-E64864303805}" type="pres">
      <dgm:prSet presAssocID="{C82A0065-C3F6-4F04-BF60-E33BA56148B6}" presName="parentText" presStyleLbl="alignNode1" presStyleIdx="1" presStyleCnt="2">
        <dgm:presLayoutVars>
          <dgm:chMax val="1"/>
          <dgm:bulletEnabled val="1"/>
        </dgm:presLayoutVars>
      </dgm:prSet>
      <dgm:spPr/>
      <dgm:t>
        <a:bodyPr/>
        <a:lstStyle/>
        <a:p>
          <a:endParaRPr lang="el-GR"/>
        </a:p>
      </dgm:t>
    </dgm:pt>
    <dgm:pt modelId="{458E056E-1E93-44C6-B316-3A2C310689A2}" type="pres">
      <dgm:prSet presAssocID="{C82A0065-C3F6-4F04-BF60-E33BA56148B6}" presName="descendantText" presStyleLbl="alignAcc1" presStyleIdx="1" presStyleCnt="2">
        <dgm:presLayoutVars>
          <dgm:bulletEnabled val="1"/>
        </dgm:presLayoutVars>
      </dgm:prSet>
      <dgm:spPr/>
      <dgm:t>
        <a:bodyPr/>
        <a:lstStyle/>
        <a:p>
          <a:endParaRPr lang="el-GR"/>
        </a:p>
      </dgm:t>
    </dgm:pt>
  </dgm:ptLst>
  <dgm:cxnLst>
    <dgm:cxn modelId="{BEE791F5-FF81-4137-8AFD-867E35350641}" type="presOf" srcId="{A9FDAE66-87F3-4FCE-A5EA-BCF1F83F8352}" destId="{257D8A81-953E-40DE-B29E-2F28F20A5236}" srcOrd="0" destOrd="0" presId="urn:microsoft.com/office/officeart/2005/8/layout/chevron2"/>
    <dgm:cxn modelId="{27DF3F42-BECB-4862-B98A-D586D972CAB6}" type="presOf" srcId="{3F51BB2A-7EE6-48BE-9A70-A1D7A9809158}" destId="{AD4995EA-F31F-4047-AB22-6C715335987E}" srcOrd="0" destOrd="0" presId="urn:microsoft.com/office/officeart/2005/8/layout/chevron2"/>
    <dgm:cxn modelId="{E70B6EAF-7EEF-4FB5-9F58-FBA9336DF7DC}" type="presOf" srcId="{A27A60F8-09B8-4169-9577-1BE906FC3606}" destId="{44295B83-D600-47DB-A360-757682C5693B}" srcOrd="0" destOrd="0" presId="urn:microsoft.com/office/officeart/2005/8/layout/chevron2"/>
    <dgm:cxn modelId="{BB6ACE25-BA8F-4B83-913E-CF63B370C022}" type="presOf" srcId="{48488A89-5A44-495E-BD77-33C0E995652F}" destId="{458E056E-1E93-44C6-B316-3A2C310689A2}" srcOrd="0" destOrd="0" presId="urn:microsoft.com/office/officeart/2005/8/layout/chevron2"/>
    <dgm:cxn modelId="{7C663519-BB3C-4195-93C9-E7843CC14D15}" srcId="{A27A60F8-09B8-4169-9577-1BE906FC3606}" destId="{3F51BB2A-7EE6-48BE-9A70-A1D7A9809158}" srcOrd="0" destOrd="0" parTransId="{833774B1-AB39-40B1-B439-3B4E0C1F833F}" sibTransId="{5BF3FC96-5BE4-4CC5-85A1-11E84DCB2CEB}"/>
    <dgm:cxn modelId="{EDB78941-2433-4DE8-9051-6E302C07E0E8}" srcId="{A9FDAE66-87F3-4FCE-A5EA-BCF1F83F8352}" destId="{A27A60F8-09B8-4169-9577-1BE906FC3606}" srcOrd="0" destOrd="0" parTransId="{F0CB5636-2B66-4C8A-9B9A-25ECD40B2A05}" sibTransId="{F8688672-30C3-4DDC-A178-F4E0E0F98358}"/>
    <dgm:cxn modelId="{C3CA1EB0-3BE9-44AC-879C-4D8148926CFA}" srcId="{A9FDAE66-87F3-4FCE-A5EA-BCF1F83F8352}" destId="{C82A0065-C3F6-4F04-BF60-E33BA56148B6}" srcOrd="1" destOrd="0" parTransId="{21BAA088-4F68-4ADF-A3BA-A43C278DE7BC}" sibTransId="{6E9547AB-058C-48B3-B1F8-EE86B0F4F489}"/>
    <dgm:cxn modelId="{9EB0DE7B-B28D-4BAF-847C-3CFB4852511B}" srcId="{C82A0065-C3F6-4F04-BF60-E33BA56148B6}" destId="{48488A89-5A44-495E-BD77-33C0E995652F}" srcOrd="0" destOrd="0" parTransId="{9506790A-21A0-4C74-8A50-DB7B81F1C33D}" sibTransId="{96260278-DFE7-4D59-9B82-7E5E1E0FEE66}"/>
    <dgm:cxn modelId="{D529896D-2D47-482D-BD23-BB8CAC6772E0}" type="presOf" srcId="{C82A0065-C3F6-4F04-BF60-E33BA56148B6}" destId="{211BD248-E4C7-483E-BB93-E64864303805}" srcOrd="0" destOrd="0" presId="urn:microsoft.com/office/officeart/2005/8/layout/chevron2"/>
    <dgm:cxn modelId="{60311453-B301-4CF8-B0E1-87EA5047C337}" type="presParOf" srcId="{257D8A81-953E-40DE-B29E-2F28F20A5236}" destId="{C2350C98-7840-489E-B19C-64E2FDA1C2C5}" srcOrd="0" destOrd="0" presId="urn:microsoft.com/office/officeart/2005/8/layout/chevron2"/>
    <dgm:cxn modelId="{28AD449C-AF3E-4B10-A6EE-CF201DEE3EBC}" type="presParOf" srcId="{C2350C98-7840-489E-B19C-64E2FDA1C2C5}" destId="{44295B83-D600-47DB-A360-757682C5693B}" srcOrd="0" destOrd="0" presId="urn:microsoft.com/office/officeart/2005/8/layout/chevron2"/>
    <dgm:cxn modelId="{3235FE78-07C1-464A-AB74-561C9B6D9837}" type="presParOf" srcId="{C2350C98-7840-489E-B19C-64E2FDA1C2C5}" destId="{AD4995EA-F31F-4047-AB22-6C715335987E}" srcOrd="1" destOrd="0" presId="urn:microsoft.com/office/officeart/2005/8/layout/chevron2"/>
    <dgm:cxn modelId="{144DD14E-B44B-433D-B7A5-46774EF5BE03}" type="presParOf" srcId="{257D8A81-953E-40DE-B29E-2F28F20A5236}" destId="{114182C4-FFA2-4FF1-BF65-68BD2054595A}" srcOrd="1" destOrd="0" presId="urn:microsoft.com/office/officeart/2005/8/layout/chevron2"/>
    <dgm:cxn modelId="{E52B94BF-3DDB-4D3B-A6A7-0560E29AECF8}" type="presParOf" srcId="{257D8A81-953E-40DE-B29E-2F28F20A5236}" destId="{27D69CA1-EB36-4DD9-978A-9A59A9D86A04}" srcOrd="2" destOrd="0" presId="urn:microsoft.com/office/officeart/2005/8/layout/chevron2"/>
    <dgm:cxn modelId="{AAFD1D15-C790-4EBC-A433-B365F3630B38}" type="presParOf" srcId="{27D69CA1-EB36-4DD9-978A-9A59A9D86A04}" destId="{211BD248-E4C7-483E-BB93-E64864303805}" srcOrd="0" destOrd="0" presId="urn:microsoft.com/office/officeart/2005/8/layout/chevron2"/>
    <dgm:cxn modelId="{D5B91461-D0B3-45A0-8ACB-59620FDAB90A}" type="presParOf" srcId="{27D69CA1-EB36-4DD9-978A-9A59A9D86A04}" destId="{458E056E-1E93-44C6-B316-3A2C310689A2}"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DEC76BDD-6741-42F9-87CA-7109C021E6A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l-GR"/>
        </a:p>
      </dgm:t>
    </dgm:pt>
    <dgm:pt modelId="{5F873187-95EF-49CD-A2CB-B85576952F14}">
      <dgm:prSet>
        <dgm:style>
          <a:lnRef idx="2">
            <a:schemeClr val="accent1"/>
          </a:lnRef>
          <a:fillRef idx="1">
            <a:schemeClr val="lt1"/>
          </a:fillRef>
          <a:effectRef idx="0">
            <a:schemeClr val="accent1"/>
          </a:effectRef>
          <a:fontRef idx="minor">
            <a:schemeClr val="dk1"/>
          </a:fontRef>
        </dgm:style>
      </dgm:prSet>
      <dgm:spPr/>
      <dgm:t>
        <a:bodyPr/>
        <a:lstStyle/>
        <a:p>
          <a:pPr rtl="0"/>
          <a:r>
            <a:rPr lang="el-GR" dirty="0" smtClean="0"/>
            <a:t>o	το βαθμό στον οποίο το Σχέδιο εκτελέστηκε σύμφωνα με την εγκεκριμένη αίτηση </a:t>
          </a:r>
        </a:p>
        <a:p>
          <a:pPr rtl="0"/>
          <a:r>
            <a:rPr lang="el-GR" dirty="0" smtClean="0"/>
            <a:t>                επιχορήγησης</a:t>
          </a:r>
          <a:endParaRPr lang="el-GR" dirty="0"/>
        </a:p>
      </dgm:t>
    </dgm:pt>
    <dgm:pt modelId="{F0C75348-D7CA-446A-B7CC-6A4EB85FFBBF}" type="parTrans" cxnId="{2B36F7BD-68B7-4445-9C24-4D0DDC53C803}">
      <dgm:prSet/>
      <dgm:spPr/>
      <dgm:t>
        <a:bodyPr/>
        <a:lstStyle/>
        <a:p>
          <a:endParaRPr lang="el-GR"/>
        </a:p>
      </dgm:t>
    </dgm:pt>
    <dgm:pt modelId="{BF5135BE-071D-4CBE-AE74-9591155BB5C5}" type="sibTrans" cxnId="{2B36F7BD-68B7-4445-9C24-4D0DDC53C803}">
      <dgm:prSet/>
      <dgm:spPr/>
      <dgm:t>
        <a:bodyPr/>
        <a:lstStyle/>
        <a:p>
          <a:endParaRPr lang="el-GR"/>
        </a:p>
      </dgm:t>
    </dgm:pt>
    <dgm:pt modelId="{89BF5C11-E386-4B9C-A43D-E197B8158506}">
      <dgm:prSet>
        <dgm:style>
          <a:lnRef idx="2">
            <a:schemeClr val="accent1"/>
          </a:lnRef>
          <a:fillRef idx="1">
            <a:schemeClr val="lt1"/>
          </a:fillRef>
          <a:effectRef idx="0">
            <a:schemeClr val="accent1"/>
          </a:effectRef>
          <a:fontRef idx="minor">
            <a:schemeClr val="dk1"/>
          </a:fontRef>
        </dgm:style>
      </dgm:prSet>
      <dgm:spPr/>
      <dgm:t>
        <a:bodyPr/>
        <a:lstStyle/>
        <a:p>
          <a:pPr rtl="0"/>
          <a:r>
            <a:rPr lang="el-GR" dirty="0" smtClean="0"/>
            <a:t>o	την ποιότητα των δραστηριοτήτων που πραγματοποιήθηκαν </a:t>
          </a:r>
          <a:endParaRPr lang="el-GR" dirty="0"/>
        </a:p>
      </dgm:t>
    </dgm:pt>
    <dgm:pt modelId="{2EE70CE5-CE82-4A37-B3A9-69A71273A19F}" type="parTrans" cxnId="{F69EBE06-A66E-4ACB-AE6B-C4FD9FE1AD63}">
      <dgm:prSet/>
      <dgm:spPr/>
      <dgm:t>
        <a:bodyPr/>
        <a:lstStyle/>
        <a:p>
          <a:endParaRPr lang="el-GR"/>
        </a:p>
      </dgm:t>
    </dgm:pt>
    <dgm:pt modelId="{BE915C1C-47C4-4367-8F0F-4FEFBEA8121E}" type="sibTrans" cxnId="{F69EBE06-A66E-4ACB-AE6B-C4FD9FE1AD63}">
      <dgm:prSet/>
      <dgm:spPr/>
      <dgm:t>
        <a:bodyPr/>
        <a:lstStyle/>
        <a:p>
          <a:endParaRPr lang="el-GR"/>
        </a:p>
      </dgm:t>
    </dgm:pt>
    <dgm:pt modelId="{46700F20-8789-4C9F-94DE-03001D4A94A1}">
      <dgm:prSet>
        <dgm:style>
          <a:lnRef idx="2">
            <a:schemeClr val="accent1"/>
          </a:lnRef>
          <a:fillRef idx="1">
            <a:schemeClr val="lt1"/>
          </a:fillRef>
          <a:effectRef idx="0">
            <a:schemeClr val="accent1"/>
          </a:effectRef>
          <a:fontRef idx="minor">
            <a:schemeClr val="dk1"/>
          </a:fontRef>
        </dgm:style>
      </dgm:prSet>
      <dgm:spPr/>
      <dgm:t>
        <a:bodyPr/>
        <a:lstStyle/>
        <a:p>
          <a:pPr rtl="0"/>
          <a:r>
            <a:rPr lang="el-GR" dirty="0" smtClean="0"/>
            <a:t>o	την ποιότητα των προϊόντων και των αποτελεσμάτων που επιτεύχθηκαν </a:t>
          </a:r>
          <a:endParaRPr lang="el-GR" dirty="0"/>
        </a:p>
      </dgm:t>
    </dgm:pt>
    <dgm:pt modelId="{D5A3F34E-8575-4C04-BEFE-BBB8AF9BEFBD}" type="parTrans" cxnId="{AF5BE3C3-5AFC-46CF-8066-849EDD30D7A9}">
      <dgm:prSet/>
      <dgm:spPr/>
      <dgm:t>
        <a:bodyPr/>
        <a:lstStyle/>
        <a:p>
          <a:endParaRPr lang="el-GR"/>
        </a:p>
      </dgm:t>
    </dgm:pt>
    <dgm:pt modelId="{003BAA96-F9DE-4BC1-9920-7CCC6CCB59AB}" type="sibTrans" cxnId="{AF5BE3C3-5AFC-46CF-8066-849EDD30D7A9}">
      <dgm:prSet/>
      <dgm:spPr/>
      <dgm:t>
        <a:bodyPr/>
        <a:lstStyle/>
        <a:p>
          <a:endParaRPr lang="el-GR"/>
        </a:p>
      </dgm:t>
    </dgm:pt>
    <dgm:pt modelId="{D5B02C61-94C6-4F80-A964-1156FDB6BC30}">
      <dgm:prSet>
        <dgm:style>
          <a:lnRef idx="2">
            <a:schemeClr val="accent1"/>
          </a:lnRef>
          <a:fillRef idx="1">
            <a:schemeClr val="lt1"/>
          </a:fillRef>
          <a:effectRef idx="0">
            <a:schemeClr val="accent1"/>
          </a:effectRef>
          <a:fontRef idx="minor">
            <a:schemeClr val="dk1"/>
          </a:fontRef>
        </dgm:style>
      </dgm:prSet>
      <dgm:spPr/>
      <dgm:t>
        <a:bodyPr/>
        <a:lstStyle/>
        <a:p>
          <a:pPr rtl="0"/>
          <a:r>
            <a:rPr lang="el-GR" dirty="0" smtClean="0"/>
            <a:t>o	τα μαθησιακά αποτελέσματα και τον αντίκτυπο στους συμμετέχοντες</a:t>
          </a:r>
          <a:endParaRPr lang="el-GR" dirty="0"/>
        </a:p>
      </dgm:t>
    </dgm:pt>
    <dgm:pt modelId="{49BE9F4E-2D88-44AC-B784-84907A4CAEF4}" type="parTrans" cxnId="{39669377-2093-4A6D-87EF-6D1964937F91}">
      <dgm:prSet/>
      <dgm:spPr/>
      <dgm:t>
        <a:bodyPr/>
        <a:lstStyle/>
        <a:p>
          <a:endParaRPr lang="el-GR"/>
        </a:p>
      </dgm:t>
    </dgm:pt>
    <dgm:pt modelId="{9DB126DD-7447-4588-B1E1-97CC60B9975B}" type="sibTrans" cxnId="{39669377-2093-4A6D-87EF-6D1964937F91}">
      <dgm:prSet/>
      <dgm:spPr/>
      <dgm:t>
        <a:bodyPr/>
        <a:lstStyle/>
        <a:p>
          <a:endParaRPr lang="el-GR"/>
        </a:p>
      </dgm:t>
    </dgm:pt>
    <dgm:pt modelId="{6100CE59-47CC-47D0-BD8A-AA2533C8BEBF}">
      <dgm:prSet>
        <dgm:style>
          <a:lnRef idx="2">
            <a:schemeClr val="accent1"/>
          </a:lnRef>
          <a:fillRef idx="1">
            <a:schemeClr val="lt1"/>
          </a:fillRef>
          <a:effectRef idx="0">
            <a:schemeClr val="accent1"/>
          </a:effectRef>
          <a:fontRef idx="minor">
            <a:schemeClr val="dk1"/>
          </a:fontRef>
        </dgm:style>
      </dgm:prSet>
      <dgm:spPr/>
      <dgm:t>
        <a:bodyPr/>
        <a:lstStyle/>
        <a:p>
          <a:pPr rtl="0"/>
          <a:r>
            <a:rPr lang="el-GR" dirty="0" smtClean="0"/>
            <a:t>o	τον αντίκτυπο στους συμμετέχοντες οργανισμούς </a:t>
          </a:r>
          <a:endParaRPr lang="el-GR" dirty="0"/>
        </a:p>
      </dgm:t>
    </dgm:pt>
    <dgm:pt modelId="{C4FAC4E7-4821-4A04-A891-E88A52C24185}" type="parTrans" cxnId="{8E60FA08-3D1C-4235-AC04-22028EBDA001}">
      <dgm:prSet/>
      <dgm:spPr/>
      <dgm:t>
        <a:bodyPr/>
        <a:lstStyle/>
        <a:p>
          <a:endParaRPr lang="el-GR"/>
        </a:p>
      </dgm:t>
    </dgm:pt>
    <dgm:pt modelId="{A1CDF4A1-29F0-40B6-BA2E-DB34E6B782B5}" type="sibTrans" cxnId="{8E60FA08-3D1C-4235-AC04-22028EBDA001}">
      <dgm:prSet/>
      <dgm:spPr/>
      <dgm:t>
        <a:bodyPr/>
        <a:lstStyle/>
        <a:p>
          <a:endParaRPr lang="el-GR"/>
        </a:p>
      </dgm:t>
    </dgm:pt>
    <dgm:pt modelId="{B9CC6319-3A50-4FC0-82E2-379D626FF697}" type="pres">
      <dgm:prSet presAssocID="{DEC76BDD-6741-42F9-87CA-7109C021E6A1}" presName="linear" presStyleCnt="0">
        <dgm:presLayoutVars>
          <dgm:animLvl val="lvl"/>
          <dgm:resizeHandles val="exact"/>
        </dgm:presLayoutVars>
      </dgm:prSet>
      <dgm:spPr/>
      <dgm:t>
        <a:bodyPr/>
        <a:lstStyle/>
        <a:p>
          <a:endParaRPr lang="el-GR"/>
        </a:p>
      </dgm:t>
    </dgm:pt>
    <dgm:pt modelId="{EE5CAE17-A355-4D02-8FFD-F04A795CAD1C}" type="pres">
      <dgm:prSet presAssocID="{5F873187-95EF-49CD-A2CB-B85576952F14}" presName="parentText" presStyleLbl="node1" presStyleIdx="0" presStyleCnt="5" custLinFactNeighborX="-848" custLinFactNeighborY="39720">
        <dgm:presLayoutVars>
          <dgm:chMax val="0"/>
          <dgm:bulletEnabled val="1"/>
        </dgm:presLayoutVars>
      </dgm:prSet>
      <dgm:spPr/>
      <dgm:t>
        <a:bodyPr/>
        <a:lstStyle/>
        <a:p>
          <a:endParaRPr lang="el-GR"/>
        </a:p>
      </dgm:t>
    </dgm:pt>
    <dgm:pt modelId="{59A3CE67-429F-4E95-8795-34D7A8713D6B}" type="pres">
      <dgm:prSet presAssocID="{BF5135BE-071D-4CBE-AE74-9591155BB5C5}" presName="spacer" presStyleCnt="0"/>
      <dgm:spPr/>
    </dgm:pt>
    <dgm:pt modelId="{1C705A19-5912-45CE-AE51-D68E82702245}" type="pres">
      <dgm:prSet presAssocID="{89BF5C11-E386-4B9C-A43D-E197B8158506}" presName="parentText" presStyleLbl="node1" presStyleIdx="1" presStyleCnt="5">
        <dgm:presLayoutVars>
          <dgm:chMax val="0"/>
          <dgm:bulletEnabled val="1"/>
        </dgm:presLayoutVars>
      </dgm:prSet>
      <dgm:spPr/>
      <dgm:t>
        <a:bodyPr/>
        <a:lstStyle/>
        <a:p>
          <a:endParaRPr lang="el-GR"/>
        </a:p>
      </dgm:t>
    </dgm:pt>
    <dgm:pt modelId="{ABD6252F-EAD3-40C3-A5D6-27CA37CA9573}" type="pres">
      <dgm:prSet presAssocID="{BE915C1C-47C4-4367-8F0F-4FEFBEA8121E}" presName="spacer" presStyleCnt="0"/>
      <dgm:spPr/>
    </dgm:pt>
    <dgm:pt modelId="{C1845FAD-3659-456F-B6D8-7A4FAB29EFF9}" type="pres">
      <dgm:prSet presAssocID="{46700F20-8789-4C9F-94DE-03001D4A94A1}" presName="parentText" presStyleLbl="node1" presStyleIdx="2" presStyleCnt="5">
        <dgm:presLayoutVars>
          <dgm:chMax val="0"/>
          <dgm:bulletEnabled val="1"/>
        </dgm:presLayoutVars>
      </dgm:prSet>
      <dgm:spPr/>
      <dgm:t>
        <a:bodyPr/>
        <a:lstStyle/>
        <a:p>
          <a:endParaRPr lang="el-GR"/>
        </a:p>
      </dgm:t>
    </dgm:pt>
    <dgm:pt modelId="{610A0C75-1030-4E07-B6E0-1AF908A11491}" type="pres">
      <dgm:prSet presAssocID="{003BAA96-F9DE-4BC1-9920-7CCC6CCB59AB}" presName="spacer" presStyleCnt="0"/>
      <dgm:spPr/>
    </dgm:pt>
    <dgm:pt modelId="{2D4937F9-B9BF-4987-BD88-48B79714172A}" type="pres">
      <dgm:prSet presAssocID="{D5B02C61-94C6-4F80-A964-1156FDB6BC30}" presName="parentText" presStyleLbl="node1" presStyleIdx="3" presStyleCnt="5">
        <dgm:presLayoutVars>
          <dgm:chMax val="0"/>
          <dgm:bulletEnabled val="1"/>
        </dgm:presLayoutVars>
      </dgm:prSet>
      <dgm:spPr/>
      <dgm:t>
        <a:bodyPr/>
        <a:lstStyle/>
        <a:p>
          <a:endParaRPr lang="el-GR"/>
        </a:p>
      </dgm:t>
    </dgm:pt>
    <dgm:pt modelId="{ED2926C6-9FAD-48D4-ABD1-759DF7ADA5F4}" type="pres">
      <dgm:prSet presAssocID="{9DB126DD-7447-4588-B1E1-97CC60B9975B}" presName="spacer" presStyleCnt="0"/>
      <dgm:spPr/>
    </dgm:pt>
    <dgm:pt modelId="{3B7D4016-D3ED-4C55-A956-5EA097DFE1B0}" type="pres">
      <dgm:prSet presAssocID="{6100CE59-47CC-47D0-BD8A-AA2533C8BEBF}" presName="parentText" presStyleLbl="node1" presStyleIdx="4" presStyleCnt="5">
        <dgm:presLayoutVars>
          <dgm:chMax val="0"/>
          <dgm:bulletEnabled val="1"/>
        </dgm:presLayoutVars>
      </dgm:prSet>
      <dgm:spPr/>
      <dgm:t>
        <a:bodyPr/>
        <a:lstStyle/>
        <a:p>
          <a:endParaRPr lang="el-GR"/>
        </a:p>
      </dgm:t>
    </dgm:pt>
  </dgm:ptLst>
  <dgm:cxnLst>
    <dgm:cxn modelId="{2B36F7BD-68B7-4445-9C24-4D0DDC53C803}" srcId="{DEC76BDD-6741-42F9-87CA-7109C021E6A1}" destId="{5F873187-95EF-49CD-A2CB-B85576952F14}" srcOrd="0" destOrd="0" parTransId="{F0C75348-D7CA-446A-B7CC-6A4EB85FFBBF}" sibTransId="{BF5135BE-071D-4CBE-AE74-9591155BB5C5}"/>
    <dgm:cxn modelId="{408DE27B-E72B-48FD-941F-D58B9962DD81}" type="presOf" srcId="{46700F20-8789-4C9F-94DE-03001D4A94A1}" destId="{C1845FAD-3659-456F-B6D8-7A4FAB29EFF9}" srcOrd="0" destOrd="0" presId="urn:microsoft.com/office/officeart/2005/8/layout/vList2"/>
    <dgm:cxn modelId="{AF5BE3C3-5AFC-46CF-8066-849EDD30D7A9}" srcId="{DEC76BDD-6741-42F9-87CA-7109C021E6A1}" destId="{46700F20-8789-4C9F-94DE-03001D4A94A1}" srcOrd="2" destOrd="0" parTransId="{D5A3F34E-8575-4C04-BEFE-BBB8AF9BEFBD}" sibTransId="{003BAA96-F9DE-4BC1-9920-7CCC6CCB59AB}"/>
    <dgm:cxn modelId="{39669377-2093-4A6D-87EF-6D1964937F91}" srcId="{DEC76BDD-6741-42F9-87CA-7109C021E6A1}" destId="{D5B02C61-94C6-4F80-A964-1156FDB6BC30}" srcOrd="3" destOrd="0" parTransId="{49BE9F4E-2D88-44AC-B784-84907A4CAEF4}" sibTransId="{9DB126DD-7447-4588-B1E1-97CC60B9975B}"/>
    <dgm:cxn modelId="{8E60FA08-3D1C-4235-AC04-22028EBDA001}" srcId="{DEC76BDD-6741-42F9-87CA-7109C021E6A1}" destId="{6100CE59-47CC-47D0-BD8A-AA2533C8BEBF}" srcOrd="4" destOrd="0" parTransId="{C4FAC4E7-4821-4A04-A891-E88A52C24185}" sibTransId="{A1CDF4A1-29F0-40B6-BA2E-DB34E6B782B5}"/>
    <dgm:cxn modelId="{A043A948-9D88-4563-99F9-22DAB669E3D2}" type="presOf" srcId="{D5B02C61-94C6-4F80-A964-1156FDB6BC30}" destId="{2D4937F9-B9BF-4987-BD88-48B79714172A}" srcOrd="0" destOrd="0" presId="urn:microsoft.com/office/officeart/2005/8/layout/vList2"/>
    <dgm:cxn modelId="{B34C29A6-4DCF-4A13-98C9-9BF195525AA6}" type="presOf" srcId="{DEC76BDD-6741-42F9-87CA-7109C021E6A1}" destId="{B9CC6319-3A50-4FC0-82E2-379D626FF697}" srcOrd="0" destOrd="0" presId="urn:microsoft.com/office/officeart/2005/8/layout/vList2"/>
    <dgm:cxn modelId="{F69EBE06-A66E-4ACB-AE6B-C4FD9FE1AD63}" srcId="{DEC76BDD-6741-42F9-87CA-7109C021E6A1}" destId="{89BF5C11-E386-4B9C-A43D-E197B8158506}" srcOrd="1" destOrd="0" parTransId="{2EE70CE5-CE82-4A37-B3A9-69A71273A19F}" sibTransId="{BE915C1C-47C4-4367-8F0F-4FEFBEA8121E}"/>
    <dgm:cxn modelId="{88C95325-3063-437D-B00D-01A0E1749200}" type="presOf" srcId="{5F873187-95EF-49CD-A2CB-B85576952F14}" destId="{EE5CAE17-A355-4D02-8FFD-F04A795CAD1C}" srcOrd="0" destOrd="0" presId="urn:microsoft.com/office/officeart/2005/8/layout/vList2"/>
    <dgm:cxn modelId="{ECA5C04B-822A-4DFF-BE73-A3821B20EDB3}" type="presOf" srcId="{89BF5C11-E386-4B9C-A43D-E197B8158506}" destId="{1C705A19-5912-45CE-AE51-D68E82702245}" srcOrd="0" destOrd="0" presId="urn:microsoft.com/office/officeart/2005/8/layout/vList2"/>
    <dgm:cxn modelId="{C7EC628E-BC17-425D-8762-62B2699D8654}" type="presOf" srcId="{6100CE59-47CC-47D0-BD8A-AA2533C8BEBF}" destId="{3B7D4016-D3ED-4C55-A956-5EA097DFE1B0}" srcOrd="0" destOrd="0" presId="urn:microsoft.com/office/officeart/2005/8/layout/vList2"/>
    <dgm:cxn modelId="{00020A5A-24EE-411D-B760-DF3FB5AEF81B}" type="presParOf" srcId="{B9CC6319-3A50-4FC0-82E2-379D626FF697}" destId="{EE5CAE17-A355-4D02-8FFD-F04A795CAD1C}" srcOrd="0" destOrd="0" presId="urn:microsoft.com/office/officeart/2005/8/layout/vList2"/>
    <dgm:cxn modelId="{FFC223BB-E45C-45D3-8D60-0DF81DCCB299}" type="presParOf" srcId="{B9CC6319-3A50-4FC0-82E2-379D626FF697}" destId="{59A3CE67-429F-4E95-8795-34D7A8713D6B}" srcOrd="1" destOrd="0" presId="urn:microsoft.com/office/officeart/2005/8/layout/vList2"/>
    <dgm:cxn modelId="{2609291C-55B4-4AD5-9A7A-0751DF62C20A}" type="presParOf" srcId="{B9CC6319-3A50-4FC0-82E2-379D626FF697}" destId="{1C705A19-5912-45CE-AE51-D68E82702245}" srcOrd="2" destOrd="0" presId="urn:microsoft.com/office/officeart/2005/8/layout/vList2"/>
    <dgm:cxn modelId="{7DE99E8F-3268-49CF-966B-7E6C177D6E0A}" type="presParOf" srcId="{B9CC6319-3A50-4FC0-82E2-379D626FF697}" destId="{ABD6252F-EAD3-40C3-A5D6-27CA37CA9573}" srcOrd="3" destOrd="0" presId="urn:microsoft.com/office/officeart/2005/8/layout/vList2"/>
    <dgm:cxn modelId="{E4BC7080-0E7F-4924-8274-EF9B7B098ED9}" type="presParOf" srcId="{B9CC6319-3A50-4FC0-82E2-379D626FF697}" destId="{C1845FAD-3659-456F-B6D8-7A4FAB29EFF9}" srcOrd="4" destOrd="0" presId="urn:microsoft.com/office/officeart/2005/8/layout/vList2"/>
    <dgm:cxn modelId="{EEE9F8BC-57E7-463D-AF52-B165B4669F8F}" type="presParOf" srcId="{B9CC6319-3A50-4FC0-82E2-379D626FF697}" destId="{610A0C75-1030-4E07-B6E0-1AF908A11491}" srcOrd="5" destOrd="0" presId="urn:microsoft.com/office/officeart/2005/8/layout/vList2"/>
    <dgm:cxn modelId="{905C711C-88AB-4A02-BFB7-0CF5746880C3}" type="presParOf" srcId="{B9CC6319-3A50-4FC0-82E2-379D626FF697}" destId="{2D4937F9-B9BF-4987-BD88-48B79714172A}" srcOrd="6" destOrd="0" presId="urn:microsoft.com/office/officeart/2005/8/layout/vList2"/>
    <dgm:cxn modelId="{42D8D771-BD2E-4505-AFFC-F394B4C85FAF}" type="presParOf" srcId="{B9CC6319-3A50-4FC0-82E2-379D626FF697}" destId="{ED2926C6-9FAD-48D4-ABD1-759DF7ADA5F4}" srcOrd="7" destOrd="0" presId="urn:microsoft.com/office/officeart/2005/8/layout/vList2"/>
    <dgm:cxn modelId="{CE4570AF-D2DD-43BA-A208-694EF282DEA6}" type="presParOf" srcId="{B9CC6319-3A50-4FC0-82E2-379D626FF697}" destId="{3B7D4016-D3ED-4C55-A956-5EA097DFE1B0}" srcOrd="8" destOrd="0" presId="urn:microsoft.com/office/officeart/2005/8/layout/vList2"/>
  </dgm:cxnLst>
  <dgm:bg>
    <a:solidFill>
      <a:schemeClr val="bg1"/>
    </a:solidFill>
  </dgm:bg>
  <dgm:whole/>
</dgm:dataModel>
</file>

<file path=ppt/diagrams/data7.xml><?xml version="1.0" encoding="utf-8"?>
<dgm:dataModel xmlns:dgm="http://schemas.openxmlformats.org/drawingml/2006/diagram" xmlns:a="http://schemas.openxmlformats.org/drawingml/2006/main">
  <dgm:ptLst>
    <dgm:pt modelId="{F1FD749E-AF15-4104-8528-FB4EC5FEA1B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l-GR"/>
        </a:p>
      </dgm:t>
    </dgm:pt>
    <dgm:pt modelId="{871064D9-1904-452A-9F57-538CEAA893CF}">
      <dgm:prSet custT="1">
        <dgm:style>
          <a:lnRef idx="2">
            <a:schemeClr val="accent1"/>
          </a:lnRef>
          <a:fillRef idx="1">
            <a:schemeClr val="lt1"/>
          </a:fillRef>
          <a:effectRef idx="0">
            <a:schemeClr val="accent1"/>
          </a:effectRef>
          <a:fontRef idx="minor">
            <a:schemeClr val="dk1"/>
          </a:fontRef>
        </dgm:style>
      </dgm:prSet>
      <dgm:spPr/>
      <dgm:t>
        <a:bodyPr/>
        <a:lstStyle/>
        <a:p>
          <a:pPr marL="444500" indent="-444500" rtl="0"/>
          <a:r>
            <a:rPr lang="en-US" sz="1600" dirty="0" smtClean="0"/>
            <a:t>o</a:t>
          </a:r>
          <a:r>
            <a:rPr lang="el-GR" sz="1600" dirty="0" smtClean="0"/>
            <a:t>       την ποιότητα και το αντικείμενο των δραστηριοτήτων διάδοσης αποτελεσμάτων που πραγματοποιήθηκαν </a:t>
          </a:r>
          <a:endParaRPr lang="el-GR" sz="1600" dirty="0"/>
        </a:p>
      </dgm:t>
    </dgm:pt>
    <dgm:pt modelId="{CBED4208-BDD4-4773-A3CF-3DBBD7615239}" type="parTrans" cxnId="{17304619-0ADD-4C1D-94F2-7DD228BC464F}">
      <dgm:prSet/>
      <dgm:spPr/>
      <dgm:t>
        <a:bodyPr/>
        <a:lstStyle/>
        <a:p>
          <a:endParaRPr lang="el-GR" sz="1600"/>
        </a:p>
      </dgm:t>
    </dgm:pt>
    <dgm:pt modelId="{5852F428-94A0-49DA-9FA1-831968B32A4A}" type="sibTrans" cxnId="{17304619-0ADD-4C1D-94F2-7DD228BC464F}">
      <dgm:prSet/>
      <dgm:spPr/>
      <dgm:t>
        <a:bodyPr/>
        <a:lstStyle/>
        <a:p>
          <a:endParaRPr lang="el-GR" sz="1600"/>
        </a:p>
      </dgm:t>
    </dgm:pt>
    <dgm:pt modelId="{DB95B5C1-1A24-476B-9F2A-9A5EF5645025}">
      <dgm:prSet custT="1">
        <dgm:style>
          <a:lnRef idx="2">
            <a:schemeClr val="accent1"/>
          </a:lnRef>
          <a:fillRef idx="1">
            <a:schemeClr val="lt1"/>
          </a:fillRef>
          <a:effectRef idx="0">
            <a:schemeClr val="accent1"/>
          </a:effectRef>
          <a:fontRef idx="minor">
            <a:schemeClr val="dk1"/>
          </a:fontRef>
        </dgm:style>
      </dgm:prSet>
      <dgm:spPr/>
      <dgm:t>
        <a:bodyPr/>
        <a:lstStyle/>
        <a:p>
          <a:pPr marL="444500" indent="-444500" rtl="0"/>
          <a:r>
            <a:rPr lang="en-US" sz="1600" dirty="0" smtClean="0"/>
            <a:t>o</a:t>
          </a:r>
          <a:r>
            <a:rPr lang="el-GR" sz="1600" dirty="0" smtClean="0"/>
            <a:t>       το δυνητικό ευρύτερο αντίκτυπο του Σχεδίου σε μεμονωμένα άτομα και οργανισμούς εκτός όσων συμμετέχουν άμεσα στο Σχέδιο </a:t>
          </a:r>
          <a:endParaRPr lang="el-GR" sz="1600" dirty="0"/>
        </a:p>
      </dgm:t>
    </dgm:pt>
    <dgm:pt modelId="{5E25EEA5-EDA6-4B27-B318-02D155093EA3}" type="parTrans" cxnId="{045D4A3C-93CA-4421-9DA5-1D0DFE58E420}">
      <dgm:prSet/>
      <dgm:spPr/>
      <dgm:t>
        <a:bodyPr/>
        <a:lstStyle/>
        <a:p>
          <a:endParaRPr lang="el-GR" sz="1600"/>
        </a:p>
      </dgm:t>
    </dgm:pt>
    <dgm:pt modelId="{7E15712B-7C5E-4D78-B7FD-3E5D9AFC28FD}" type="sibTrans" cxnId="{045D4A3C-93CA-4421-9DA5-1D0DFE58E420}">
      <dgm:prSet/>
      <dgm:spPr/>
      <dgm:t>
        <a:bodyPr/>
        <a:lstStyle/>
        <a:p>
          <a:endParaRPr lang="el-GR" sz="1600"/>
        </a:p>
      </dgm:t>
    </dgm:pt>
    <dgm:pt modelId="{50AD7B8A-D38D-4653-8CA2-FFA79A0A1150}" type="pres">
      <dgm:prSet presAssocID="{F1FD749E-AF15-4104-8528-FB4EC5FEA1BC}" presName="linear" presStyleCnt="0">
        <dgm:presLayoutVars>
          <dgm:animLvl val="lvl"/>
          <dgm:resizeHandles val="exact"/>
        </dgm:presLayoutVars>
      </dgm:prSet>
      <dgm:spPr/>
      <dgm:t>
        <a:bodyPr/>
        <a:lstStyle/>
        <a:p>
          <a:endParaRPr lang="el-GR"/>
        </a:p>
      </dgm:t>
    </dgm:pt>
    <dgm:pt modelId="{FFCF9BF1-0EEF-4698-877E-218405E1A811}" type="pres">
      <dgm:prSet presAssocID="{871064D9-1904-452A-9F57-538CEAA893CF}" presName="parentText" presStyleLbl="node1" presStyleIdx="0" presStyleCnt="2" custScaleY="58145" custLinFactY="-25893" custLinFactNeighborX="847" custLinFactNeighborY="-100000">
        <dgm:presLayoutVars>
          <dgm:chMax val="0"/>
          <dgm:bulletEnabled val="1"/>
        </dgm:presLayoutVars>
      </dgm:prSet>
      <dgm:spPr/>
      <dgm:t>
        <a:bodyPr/>
        <a:lstStyle/>
        <a:p>
          <a:endParaRPr lang="el-GR"/>
        </a:p>
      </dgm:t>
    </dgm:pt>
    <dgm:pt modelId="{199FF0F8-135B-4440-8BC6-581DFA071ACB}" type="pres">
      <dgm:prSet presAssocID="{5852F428-94A0-49DA-9FA1-831968B32A4A}" presName="spacer" presStyleCnt="0"/>
      <dgm:spPr/>
    </dgm:pt>
    <dgm:pt modelId="{D169B380-1DC1-441D-BF25-676A3C31C53E}" type="pres">
      <dgm:prSet presAssocID="{DB95B5C1-1A24-476B-9F2A-9A5EF5645025}" presName="parentText" presStyleLbl="node1" presStyleIdx="1" presStyleCnt="2" custScaleY="72883" custLinFactY="-11358" custLinFactNeighborX="847" custLinFactNeighborY="-100000">
        <dgm:presLayoutVars>
          <dgm:chMax val="0"/>
          <dgm:bulletEnabled val="1"/>
        </dgm:presLayoutVars>
      </dgm:prSet>
      <dgm:spPr/>
      <dgm:t>
        <a:bodyPr/>
        <a:lstStyle/>
        <a:p>
          <a:endParaRPr lang="el-GR"/>
        </a:p>
      </dgm:t>
    </dgm:pt>
  </dgm:ptLst>
  <dgm:cxnLst>
    <dgm:cxn modelId="{045D4A3C-93CA-4421-9DA5-1D0DFE58E420}" srcId="{F1FD749E-AF15-4104-8528-FB4EC5FEA1BC}" destId="{DB95B5C1-1A24-476B-9F2A-9A5EF5645025}" srcOrd="1" destOrd="0" parTransId="{5E25EEA5-EDA6-4B27-B318-02D155093EA3}" sibTransId="{7E15712B-7C5E-4D78-B7FD-3E5D9AFC28FD}"/>
    <dgm:cxn modelId="{608EB898-9406-4F41-BCD4-A141A7719911}" type="presOf" srcId="{F1FD749E-AF15-4104-8528-FB4EC5FEA1BC}" destId="{50AD7B8A-D38D-4653-8CA2-FFA79A0A1150}" srcOrd="0" destOrd="0" presId="urn:microsoft.com/office/officeart/2005/8/layout/vList2"/>
    <dgm:cxn modelId="{248BD65C-5554-4029-81E1-7F7A96DD3136}" type="presOf" srcId="{871064D9-1904-452A-9F57-538CEAA893CF}" destId="{FFCF9BF1-0EEF-4698-877E-218405E1A811}" srcOrd="0" destOrd="0" presId="urn:microsoft.com/office/officeart/2005/8/layout/vList2"/>
    <dgm:cxn modelId="{A6474297-F117-40FA-B6A4-DB016ED18BF0}" type="presOf" srcId="{DB95B5C1-1A24-476B-9F2A-9A5EF5645025}" destId="{D169B380-1DC1-441D-BF25-676A3C31C53E}" srcOrd="0" destOrd="0" presId="urn:microsoft.com/office/officeart/2005/8/layout/vList2"/>
    <dgm:cxn modelId="{17304619-0ADD-4C1D-94F2-7DD228BC464F}" srcId="{F1FD749E-AF15-4104-8528-FB4EC5FEA1BC}" destId="{871064D9-1904-452A-9F57-538CEAA893CF}" srcOrd="0" destOrd="0" parTransId="{CBED4208-BDD4-4773-A3CF-3DBBD7615239}" sibTransId="{5852F428-94A0-49DA-9FA1-831968B32A4A}"/>
    <dgm:cxn modelId="{34750428-8FB6-4800-A30C-33863A00BA27}" type="presParOf" srcId="{50AD7B8A-D38D-4653-8CA2-FFA79A0A1150}" destId="{FFCF9BF1-0EEF-4698-877E-218405E1A811}" srcOrd="0" destOrd="0" presId="urn:microsoft.com/office/officeart/2005/8/layout/vList2"/>
    <dgm:cxn modelId="{74356A3E-F12A-45A0-8765-6CB395A1FCF9}" type="presParOf" srcId="{50AD7B8A-D38D-4653-8CA2-FFA79A0A1150}" destId="{199FF0F8-135B-4440-8BC6-581DFA071ACB}" srcOrd="1" destOrd="0" presId="urn:microsoft.com/office/officeart/2005/8/layout/vList2"/>
    <dgm:cxn modelId="{8D407E28-5AC9-4330-87B4-A19A1809508C}" type="presParOf" srcId="{50AD7B8A-D38D-4653-8CA2-FFA79A0A1150}" destId="{D169B380-1DC1-441D-BF25-676A3C31C53E}" srcOrd="2"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B7996-AC71-4C5D-A1A1-8AAA588C1D56}">
      <dsp:nvSpPr>
        <dsp:cNvPr id="0" name=""/>
        <dsp:cNvSpPr/>
      </dsp:nvSpPr>
      <dsp:spPr>
        <a:xfrm rot="10800000">
          <a:off x="1695108" y="0"/>
          <a:ext cx="5415714" cy="11309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733" tIns="76200" rIns="142240" bIns="76200" numCol="1" spcCol="1270" anchor="ctr" anchorCtr="0">
          <a:noAutofit/>
        </a:bodyPr>
        <a:lstStyle/>
        <a:p>
          <a:pPr lvl="0" algn="ctr" defTabSz="889000" rtl="0">
            <a:lnSpc>
              <a:spcPct val="90000"/>
            </a:lnSpc>
            <a:spcBef>
              <a:spcPct val="0"/>
            </a:spcBef>
            <a:spcAft>
              <a:spcPct val="35000"/>
            </a:spcAft>
          </a:pPr>
          <a:r>
            <a:rPr lang="el-GR" sz="2000" b="1" kern="1200" dirty="0" smtClean="0"/>
            <a:t>Ενότητα Ι: </a:t>
          </a:r>
          <a:r>
            <a:rPr lang="el-GR" sz="2000" b="0" kern="1200" dirty="0" smtClean="0"/>
            <a:t>Χρηματοοικονομικοί </a:t>
          </a:r>
          <a:r>
            <a:rPr lang="el-GR" sz="2000" kern="1200" dirty="0" smtClean="0"/>
            <a:t>Κανόνες ανά κατηγορία προϋπολογισμού του Σχεδίου </a:t>
          </a:r>
          <a:endParaRPr lang="el-GR" sz="2000" kern="1200" dirty="0"/>
        </a:p>
      </dsp:txBody>
      <dsp:txXfrm rot="10800000">
        <a:off x="1977854" y="0"/>
        <a:ext cx="5132968" cy="1130984"/>
      </dsp:txXfrm>
    </dsp:sp>
    <dsp:sp modelId="{631DB179-B961-4848-A6E4-E9497E02225D}">
      <dsp:nvSpPr>
        <dsp:cNvPr id="0" name=""/>
        <dsp:cNvSpPr/>
      </dsp:nvSpPr>
      <dsp:spPr>
        <a:xfrm>
          <a:off x="1081362" y="1898"/>
          <a:ext cx="1130984" cy="11309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DAA04-DECA-44C2-A509-5D24F8AC1D9A}">
      <dsp:nvSpPr>
        <dsp:cNvPr id="0" name=""/>
        <dsp:cNvSpPr/>
      </dsp:nvSpPr>
      <dsp:spPr>
        <a:xfrm rot="10800000">
          <a:off x="1646854" y="1470490"/>
          <a:ext cx="5415714" cy="11309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733" tIns="76200" rIns="142240" bIns="76200" numCol="1" spcCol="1270" anchor="ctr" anchorCtr="0">
          <a:noAutofit/>
        </a:bodyPr>
        <a:lstStyle/>
        <a:p>
          <a:pPr lvl="0" algn="ctr" defTabSz="889000" rtl="0">
            <a:lnSpc>
              <a:spcPct val="90000"/>
            </a:lnSpc>
            <a:spcBef>
              <a:spcPct val="0"/>
            </a:spcBef>
            <a:spcAft>
              <a:spcPct val="35000"/>
            </a:spcAft>
          </a:pPr>
          <a:r>
            <a:rPr lang="el-GR" sz="2000" b="1" kern="1200" dirty="0" smtClean="0"/>
            <a:t>Ενότητα ΙΙ: </a:t>
          </a:r>
          <a:r>
            <a:rPr lang="el-GR" sz="2000" kern="1200" dirty="0" smtClean="0"/>
            <a:t>Ποσά χρηματοδοτικής συνεισφοράς ανά κόστος μονάδας δαπάνης ανά κατηγορία προϋπολογισμού</a:t>
          </a:r>
          <a:endParaRPr lang="el-GR" sz="2000" kern="1200" dirty="0"/>
        </a:p>
      </dsp:txBody>
      <dsp:txXfrm rot="10800000">
        <a:off x="1929600" y="1470490"/>
        <a:ext cx="5132968" cy="1130984"/>
      </dsp:txXfrm>
    </dsp:sp>
    <dsp:sp modelId="{69034CF8-87CF-4700-B851-62EA9E78D9E8}">
      <dsp:nvSpPr>
        <dsp:cNvPr id="0" name=""/>
        <dsp:cNvSpPr/>
      </dsp:nvSpPr>
      <dsp:spPr>
        <a:xfrm>
          <a:off x="1081362" y="1470490"/>
          <a:ext cx="1130984" cy="11309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C189D-6E7F-47E2-B1BB-BE10CA2DBAB6}">
      <dsp:nvSpPr>
        <dsp:cNvPr id="0" name=""/>
        <dsp:cNvSpPr/>
      </dsp:nvSpPr>
      <dsp:spPr>
        <a:xfrm rot="10800000">
          <a:off x="1646854" y="2939082"/>
          <a:ext cx="5415714" cy="11309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733" tIns="76200" rIns="142240" bIns="76200" numCol="1" spcCol="1270" anchor="ctr" anchorCtr="0">
          <a:noAutofit/>
        </a:bodyPr>
        <a:lstStyle/>
        <a:p>
          <a:pPr lvl="0" algn="ctr" defTabSz="889000" rtl="0">
            <a:lnSpc>
              <a:spcPct val="90000"/>
            </a:lnSpc>
            <a:spcBef>
              <a:spcPct val="0"/>
            </a:spcBef>
            <a:spcAft>
              <a:spcPct val="35000"/>
            </a:spcAft>
          </a:pPr>
          <a:r>
            <a:rPr lang="el-GR" sz="2000" b="1" kern="1200" dirty="0" smtClean="0"/>
            <a:t>Ενότητα IΙΙ: </a:t>
          </a:r>
          <a:r>
            <a:rPr lang="el-GR" sz="2000" kern="1200" dirty="0" smtClean="0"/>
            <a:t>Είδη ελέγχου και δικαιολογητικά. </a:t>
          </a:r>
          <a:endParaRPr lang="el-GR" sz="2000" kern="1200" dirty="0"/>
        </a:p>
      </dsp:txBody>
      <dsp:txXfrm rot="10800000">
        <a:off x="1929600" y="2939082"/>
        <a:ext cx="5132968" cy="1130984"/>
      </dsp:txXfrm>
    </dsp:sp>
    <dsp:sp modelId="{31BC21BC-A92B-4339-A9F3-3122A497AF2A}">
      <dsp:nvSpPr>
        <dsp:cNvPr id="0" name=""/>
        <dsp:cNvSpPr/>
      </dsp:nvSpPr>
      <dsp:spPr>
        <a:xfrm>
          <a:off x="1081362" y="2939082"/>
          <a:ext cx="1130984" cy="11309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E0A29-7EC7-424F-9011-1C2487614570}">
      <dsp:nvSpPr>
        <dsp:cNvPr id="0" name=""/>
        <dsp:cNvSpPr/>
      </dsp:nvSpPr>
      <dsp:spPr>
        <a:xfrm>
          <a:off x="1451" y="623033"/>
          <a:ext cx="2386773" cy="1540015"/>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561" tIns="17780" rIns="82561" bIns="17780" numCol="1" spcCol="1270" anchor="ctr" anchorCtr="0">
          <a:noAutofit/>
        </a:bodyPr>
        <a:lstStyle/>
        <a:p>
          <a:pPr lvl="0" algn="ctr" defTabSz="622300" rtl="0">
            <a:lnSpc>
              <a:spcPct val="90000"/>
            </a:lnSpc>
            <a:spcBef>
              <a:spcPct val="0"/>
            </a:spcBef>
            <a:spcAft>
              <a:spcPct val="35000"/>
            </a:spcAft>
          </a:pPr>
          <a:r>
            <a:rPr lang="el-GR" sz="1400" kern="1200" dirty="0" smtClean="0"/>
            <a:t>Διαχείριση Σχεδίου και Υλοποίηση </a:t>
          </a:r>
          <a:r>
            <a:rPr lang="el-GR" sz="1400" b="1" kern="1200" dirty="0" smtClean="0"/>
            <a:t>(</a:t>
          </a:r>
          <a:r>
            <a:rPr lang="en-US" sz="1400" b="1" kern="1200" dirty="0" smtClean="0"/>
            <a:t>Project Management and Implementation</a:t>
          </a:r>
          <a:r>
            <a:rPr lang="el-GR" sz="1400" b="1" kern="1200" dirty="0" smtClean="0"/>
            <a:t>)</a:t>
          </a:r>
          <a:endParaRPr lang="en-US" sz="1400" b="1" kern="1200" dirty="0"/>
        </a:p>
      </dsp:txBody>
      <dsp:txXfrm>
        <a:off x="350986" y="848563"/>
        <a:ext cx="1687703" cy="1088955"/>
      </dsp:txXfrm>
    </dsp:sp>
    <dsp:sp modelId="{0B45DF8D-35E7-4E1B-9324-B5601643C975}">
      <dsp:nvSpPr>
        <dsp:cNvPr id="0" name=""/>
        <dsp:cNvSpPr/>
      </dsp:nvSpPr>
      <dsp:spPr>
        <a:xfrm>
          <a:off x="2088184" y="605120"/>
          <a:ext cx="2001146" cy="157584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561" tIns="17780" rIns="82561" bIns="17780" numCol="1" spcCol="1270" anchor="ctr" anchorCtr="0">
          <a:noAutofit/>
        </a:bodyPr>
        <a:lstStyle/>
        <a:p>
          <a:pPr lvl="0" algn="ctr" defTabSz="622300" rtl="0">
            <a:lnSpc>
              <a:spcPct val="90000"/>
            </a:lnSpc>
            <a:spcBef>
              <a:spcPct val="0"/>
            </a:spcBef>
            <a:spcAft>
              <a:spcPct val="35000"/>
            </a:spcAft>
          </a:pPr>
          <a:r>
            <a:rPr lang="el-GR" sz="1400" kern="1200" dirty="0" smtClean="0"/>
            <a:t>Διακρατικές </a:t>
          </a:r>
          <a:r>
            <a:rPr lang="el-GR" sz="1400" b="0" kern="1200" dirty="0" smtClean="0"/>
            <a:t>συναντήσεις</a:t>
          </a:r>
          <a:r>
            <a:rPr lang="el-GR" sz="1400" b="1" kern="1200" dirty="0" smtClean="0"/>
            <a:t> </a:t>
          </a:r>
          <a:r>
            <a:rPr lang="en-US" sz="1400" b="1" kern="1200" dirty="0" smtClean="0"/>
            <a:t>(Transnational Project Meetings)</a:t>
          </a:r>
          <a:endParaRPr lang="el-GR" sz="1400" kern="1200" dirty="0"/>
        </a:p>
      </dsp:txBody>
      <dsp:txXfrm>
        <a:off x="2381245" y="835896"/>
        <a:ext cx="1415024" cy="1114288"/>
      </dsp:txXfrm>
    </dsp:sp>
    <dsp:sp modelId="{F3C5F5AA-76C7-49E9-9D44-F95799A1C7F0}">
      <dsp:nvSpPr>
        <dsp:cNvPr id="0" name=""/>
        <dsp:cNvSpPr/>
      </dsp:nvSpPr>
      <dsp:spPr>
        <a:xfrm>
          <a:off x="3789291" y="574816"/>
          <a:ext cx="1751093" cy="1636448"/>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561" tIns="17780" rIns="82561" bIns="17780" numCol="1" spcCol="1270" anchor="ctr" anchorCtr="0">
          <a:noAutofit/>
        </a:bodyPr>
        <a:lstStyle/>
        <a:p>
          <a:pPr lvl="0" algn="ctr" defTabSz="622300" rtl="0">
            <a:lnSpc>
              <a:spcPct val="90000"/>
            </a:lnSpc>
            <a:spcBef>
              <a:spcPct val="0"/>
            </a:spcBef>
            <a:spcAft>
              <a:spcPct val="35000"/>
            </a:spcAft>
          </a:pPr>
          <a:r>
            <a:rPr lang="en-US" sz="1400" b="1" kern="1200" dirty="0" smtClean="0"/>
            <a:t>Intellectual Outputs</a:t>
          </a:r>
          <a:endParaRPr lang="el-GR" sz="1400" kern="1200" dirty="0"/>
        </a:p>
      </dsp:txBody>
      <dsp:txXfrm>
        <a:off x="4045733" y="814468"/>
        <a:ext cx="1238209" cy="1157144"/>
      </dsp:txXfrm>
    </dsp:sp>
    <dsp:sp modelId="{DC88FD51-BD03-467D-9DBB-8260384C90F8}">
      <dsp:nvSpPr>
        <dsp:cNvPr id="0" name=""/>
        <dsp:cNvSpPr/>
      </dsp:nvSpPr>
      <dsp:spPr>
        <a:xfrm>
          <a:off x="5240345" y="642940"/>
          <a:ext cx="1500200" cy="150020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561" tIns="17780" rIns="82561" bIns="17780" numCol="1" spcCol="1270" anchor="ctr" anchorCtr="0">
          <a:noAutofit/>
        </a:bodyPr>
        <a:lstStyle/>
        <a:p>
          <a:pPr lvl="0" algn="ctr" defTabSz="622300" rtl="0">
            <a:lnSpc>
              <a:spcPct val="90000"/>
            </a:lnSpc>
            <a:spcBef>
              <a:spcPct val="0"/>
            </a:spcBef>
            <a:spcAft>
              <a:spcPct val="35000"/>
            </a:spcAft>
          </a:pPr>
          <a:r>
            <a:rPr lang="en-US" sz="1400" b="1" kern="1200" dirty="0" smtClean="0"/>
            <a:t>Multiplier Events</a:t>
          </a:r>
          <a:r>
            <a:rPr lang="el-GR" sz="1400" b="1" kern="1200" dirty="0" smtClean="0"/>
            <a:t> 	</a:t>
          </a:r>
          <a:endParaRPr lang="el-GR" sz="1400" kern="1200" dirty="0"/>
        </a:p>
      </dsp:txBody>
      <dsp:txXfrm>
        <a:off x="5460044" y="862639"/>
        <a:ext cx="1060802" cy="1060802"/>
      </dsp:txXfrm>
    </dsp:sp>
    <dsp:sp modelId="{4977D78E-0C02-45C2-A81C-4C88BEC1F9D8}">
      <dsp:nvSpPr>
        <dsp:cNvPr id="0" name=""/>
        <dsp:cNvSpPr/>
      </dsp:nvSpPr>
      <dsp:spPr>
        <a:xfrm>
          <a:off x="6440505" y="567488"/>
          <a:ext cx="2164233" cy="1651105"/>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561" tIns="17780" rIns="82561" bIns="17780" numCol="1" spcCol="1270" anchor="ctr" anchorCtr="0">
          <a:noAutofit/>
        </a:bodyPr>
        <a:lstStyle/>
        <a:p>
          <a:pPr lvl="0" algn="ctr" defTabSz="622300" rtl="0">
            <a:lnSpc>
              <a:spcPct val="90000"/>
            </a:lnSpc>
            <a:spcBef>
              <a:spcPct val="0"/>
            </a:spcBef>
            <a:spcAft>
              <a:spcPct val="35000"/>
            </a:spcAft>
          </a:pPr>
          <a:r>
            <a:rPr lang="el-GR" sz="1400" b="1" kern="1200" dirty="0" smtClean="0"/>
            <a:t>Διεθνικές Δραστηριότητες Κατάρτισης/ Διδασκαλίας και Μάθησης </a:t>
          </a:r>
          <a:endParaRPr lang="en-US" sz="1400" b="1" kern="1200" dirty="0"/>
        </a:p>
      </dsp:txBody>
      <dsp:txXfrm>
        <a:off x="6757450" y="809287"/>
        <a:ext cx="1530343" cy="1167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BCFDC-72C9-4C7E-BB1F-3D36B5D99224}">
      <dsp:nvSpPr>
        <dsp:cNvPr id="0" name=""/>
        <dsp:cNvSpPr/>
      </dsp:nvSpPr>
      <dsp:spPr>
        <a:xfrm>
          <a:off x="0" y="2167209"/>
          <a:ext cx="1431756" cy="150188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2F84BBAF-A2BD-483E-BA84-9D214D9CE126}">
      <dsp:nvSpPr>
        <dsp:cNvPr id="0" name=""/>
        <dsp:cNvSpPr/>
      </dsp:nvSpPr>
      <dsp:spPr>
        <a:xfrm>
          <a:off x="0" y="2332677"/>
          <a:ext cx="1439172" cy="115344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9CBA2EA9-E2D0-4A45-BAA3-2638988E4F84}">
      <dsp:nvSpPr>
        <dsp:cNvPr id="0" name=""/>
        <dsp:cNvSpPr/>
      </dsp:nvSpPr>
      <dsp:spPr>
        <a:xfrm>
          <a:off x="0" y="2057358"/>
          <a:ext cx="1365352" cy="136535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9363ED49-7EA5-45B7-907A-7DDE38FE76AC}">
      <dsp:nvSpPr>
        <dsp:cNvPr id="0" name=""/>
        <dsp:cNvSpPr/>
      </dsp:nvSpPr>
      <dsp:spPr>
        <a:xfrm>
          <a:off x="418882" y="2557432"/>
          <a:ext cx="455117" cy="45511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741056D-2686-4F45-82BC-7CF728F771E1}">
      <dsp:nvSpPr>
        <dsp:cNvPr id="0" name=""/>
        <dsp:cNvSpPr/>
      </dsp:nvSpPr>
      <dsp:spPr>
        <a:xfrm>
          <a:off x="4500590" y="214237"/>
          <a:ext cx="3172541" cy="92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t" anchorCtr="0">
          <a:noAutofit/>
        </a:bodyPr>
        <a:lstStyle/>
        <a:p>
          <a:pPr lvl="0" algn="l" defTabSz="622300">
            <a:lnSpc>
              <a:spcPct val="90000"/>
            </a:lnSpc>
            <a:spcBef>
              <a:spcPct val="0"/>
            </a:spcBef>
            <a:spcAft>
              <a:spcPct val="35000"/>
            </a:spcAft>
          </a:pPr>
          <a:r>
            <a:rPr lang="el-GR" sz="1400" b="1" kern="1200" dirty="0" smtClean="0"/>
            <a:t>Διαχείριση σχεδίου</a:t>
          </a:r>
          <a:endParaRPr lang="el-GR" sz="1400" b="1" kern="1200" dirty="0"/>
        </a:p>
        <a:p>
          <a:pPr marL="114300" lvl="1" indent="-114300" algn="l" defTabSz="577850">
            <a:lnSpc>
              <a:spcPct val="90000"/>
            </a:lnSpc>
            <a:spcBef>
              <a:spcPct val="0"/>
            </a:spcBef>
            <a:spcAft>
              <a:spcPct val="15000"/>
            </a:spcAft>
            <a:buChar char="••"/>
          </a:pPr>
          <a:r>
            <a:rPr lang="el-GR" sz="1300" kern="1200" dirty="0" smtClean="0"/>
            <a:t>Προγραμματισμός / Συντονισμός</a:t>
          </a:r>
          <a:endParaRPr lang="el-GR" sz="1300" kern="1200" dirty="0"/>
        </a:p>
        <a:p>
          <a:pPr marL="114300" lvl="1" indent="-114300" algn="l" defTabSz="577850">
            <a:lnSpc>
              <a:spcPct val="90000"/>
            </a:lnSpc>
            <a:spcBef>
              <a:spcPct val="0"/>
            </a:spcBef>
            <a:spcAft>
              <a:spcPct val="15000"/>
            </a:spcAft>
            <a:buChar char="••"/>
          </a:pPr>
          <a:r>
            <a:rPr lang="el-GR" sz="1300" kern="1200" dirty="0" smtClean="0"/>
            <a:t>Οικονομική Διαχείριση</a:t>
          </a:r>
          <a:endParaRPr lang="el-GR" sz="1300" kern="1200" dirty="0"/>
        </a:p>
        <a:p>
          <a:pPr marL="114300" lvl="1" indent="-114300" algn="l" defTabSz="577850">
            <a:lnSpc>
              <a:spcPct val="90000"/>
            </a:lnSpc>
            <a:spcBef>
              <a:spcPct val="0"/>
            </a:spcBef>
            <a:spcAft>
              <a:spcPct val="15000"/>
            </a:spcAft>
            <a:buChar char="••"/>
          </a:pPr>
          <a:r>
            <a:rPr lang="el-GR" sz="1300" kern="1200" dirty="0" smtClean="0"/>
            <a:t>Επικοινωνία μεταξύ εταίρων</a:t>
          </a:r>
          <a:endParaRPr lang="el-GR" sz="1300" kern="1200" dirty="0"/>
        </a:p>
      </dsp:txBody>
      <dsp:txXfrm>
        <a:off x="4500590" y="214237"/>
        <a:ext cx="3172541" cy="928696"/>
      </dsp:txXfrm>
    </dsp:sp>
    <dsp:sp modelId="{7A398FEA-04DE-47B2-91F9-0E41D0526F27}">
      <dsp:nvSpPr>
        <dsp:cNvPr id="0" name=""/>
        <dsp:cNvSpPr/>
      </dsp:nvSpPr>
      <dsp:spPr>
        <a:xfrm>
          <a:off x="3890842" y="728714"/>
          <a:ext cx="3982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DC93270F-FBDD-4D96-9D0E-5C684702E695}">
      <dsp:nvSpPr>
        <dsp:cNvPr id="0" name=""/>
        <dsp:cNvSpPr/>
      </dsp:nvSpPr>
      <dsp:spPr>
        <a:xfrm rot="5400000">
          <a:off x="1888749" y="979639"/>
          <a:ext cx="2251690" cy="1752494"/>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FBD2B28C-29AC-4C0F-AAB8-265AF932F1EB}">
      <dsp:nvSpPr>
        <dsp:cNvPr id="0" name=""/>
        <dsp:cNvSpPr/>
      </dsp:nvSpPr>
      <dsp:spPr>
        <a:xfrm>
          <a:off x="4500598" y="1285810"/>
          <a:ext cx="3260245" cy="762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l-GR" sz="1400" kern="1200" dirty="0" smtClean="0"/>
            <a:t>Δημιουργία </a:t>
          </a:r>
          <a:r>
            <a:rPr lang="el-GR" sz="1400" b="1" kern="1200" dirty="0" smtClean="0"/>
            <a:t>Μικρής κλίμακας </a:t>
          </a:r>
          <a:r>
            <a:rPr lang="el-GR" sz="1400" kern="1200" dirty="0" smtClean="0"/>
            <a:t>εκπαιδευτικού / διδακτικού </a:t>
          </a:r>
          <a:r>
            <a:rPr lang="el-GR" sz="1400" b="1" kern="1200" dirty="0" smtClean="0"/>
            <a:t>υλικού</a:t>
          </a:r>
          <a:endParaRPr lang="el-GR" sz="1400" b="1" kern="1200" dirty="0"/>
        </a:p>
      </dsp:txBody>
      <dsp:txXfrm>
        <a:off x="4500598" y="1285810"/>
        <a:ext cx="3260245" cy="762069"/>
      </dsp:txXfrm>
    </dsp:sp>
    <dsp:sp modelId="{71B3350F-1473-43C6-856E-61E665DB70BA}">
      <dsp:nvSpPr>
        <dsp:cNvPr id="0" name=""/>
        <dsp:cNvSpPr/>
      </dsp:nvSpPr>
      <dsp:spPr>
        <a:xfrm>
          <a:off x="3890842" y="1490783"/>
          <a:ext cx="3982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0BC71200-B48C-4456-A0C5-11D2715606DB}">
      <dsp:nvSpPr>
        <dsp:cNvPr id="0" name=""/>
        <dsp:cNvSpPr/>
      </dsp:nvSpPr>
      <dsp:spPr>
        <a:xfrm rot="5400000">
          <a:off x="2278547" y="1729229"/>
          <a:ext cx="1849147" cy="1372787"/>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50143AA-4BA6-455C-B616-E41A3B198F20}">
      <dsp:nvSpPr>
        <dsp:cNvPr id="0" name=""/>
        <dsp:cNvSpPr/>
      </dsp:nvSpPr>
      <dsp:spPr>
        <a:xfrm>
          <a:off x="4500590" y="1928752"/>
          <a:ext cx="3656134" cy="81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endParaRPr lang="el-GR" sz="1300" kern="1200" dirty="0" smtClean="0"/>
        </a:p>
        <a:p>
          <a:pPr lvl="0" algn="l" defTabSz="577850">
            <a:lnSpc>
              <a:spcPct val="90000"/>
            </a:lnSpc>
            <a:spcBef>
              <a:spcPct val="0"/>
            </a:spcBef>
            <a:spcAft>
              <a:spcPct val="35000"/>
            </a:spcAft>
          </a:pPr>
          <a:r>
            <a:rPr lang="el-GR" sz="1400" kern="1200" dirty="0" smtClean="0"/>
            <a:t>Διαδικτυακή συνεργασία και </a:t>
          </a:r>
          <a:r>
            <a:rPr lang="el-GR" sz="1400" b="1" kern="1200" dirty="0" smtClean="0"/>
            <a:t>τοπικές δραστηριότητες </a:t>
          </a:r>
          <a:r>
            <a:rPr lang="el-GR" sz="1400" kern="1200" dirty="0" smtClean="0"/>
            <a:t>με συμμετοχή μαθητών</a:t>
          </a:r>
          <a:endParaRPr lang="el-GR" sz="1400" kern="1200" dirty="0"/>
        </a:p>
      </dsp:txBody>
      <dsp:txXfrm>
        <a:off x="4500590" y="1928752"/>
        <a:ext cx="3656134" cy="814743"/>
      </dsp:txXfrm>
    </dsp:sp>
    <dsp:sp modelId="{4913CEF1-032C-4338-A2C8-0800BBB54B5F}">
      <dsp:nvSpPr>
        <dsp:cNvPr id="0" name=""/>
        <dsp:cNvSpPr/>
      </dsp:nvSpPr>
      <dsp:spPr>
        <a:xfrm>
          <a:off x="3890842" y="2252853"/>
          <a:ext cx="3982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C8824061-DE2B-4F76-ACA8-A3AEF12E9DE5}">
      <dsp:nvSpPr>
        <dsp:cNvPr id="0" name=""/>
        <dsp:cNvSpPr/>
      </dsp:nvSpPr>
      <dsp:spPr>
        <a:xfrm rot="5400000">
          <a:off x="2655864" y="2427837"/>
          <a:ext cx="1410492" cy="1059462"/>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BDA356D-61A2-4B49-B0D1-E739EFED3E98}">
      <dsp:nvSpPr>
        <dsp:cNvPr id="0" name=""/>
        <dsp:cNvSpPr/>
      </dsp:nvSpPr>
      <dsp:spPr>
        <a:xfrm>
          <a:off x="4500590" y="2928881"/>
          <a:ext cx="3787794"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t" anchorCtr="0">
          <a:noAutofit/>
        </a:bodyPr>
        <a:lstStyle/>
        <a:p>
          <a:pPr lvl="0" algn="l" defTabSz="622300">
            <a:lnSpc>
              <a:spcPct val="90000"/>
            </a:lnSpc>
            <a:spcBef>
              <a:spcPct val="0"/>
            </a:spcBef>
            <a:spcAft>
              <a:spcPct val="35000"/>
            </a:spcAft>
          </a:pPr>
          <a:r>
            <a:rPr lang="el-GR" sz="1400" b="1" kern="1200" dirty="0" smtClean="0"/>
            <a:t>Προώθηση και Διάδοση Σχεδίου</a:t>
          </a:r>
          <a:r>
            <a:rPr lang="en-US" sz="1400" b="1" kern="1200" dirty="0" smtClean="0"/>
            <a:t> </a:t>
          </a:r>
          <a:r>
            <a:rPr lang="en-US" sz="1400" kern="1200" dirty="0" smtClean="0"/>
            <a:t>(</a:t>
          </a:r>
          <a:r>
            <a:rPr lang="el-GR" sz="1400" kern="1200" dirty="0" smtClean="0"/>
            <a:t>Ενημερωτικά Φυλλάδια</a:t>
          </a:r>
          <a:r>
            <a:rPr lang="en-US" sz="1400" kern="1200" dirty="0" smtClean="0"/>
            <a:t>,  </a:t>
          </a:r>
          <a:r>
            <a:rPr lang="el-GR" sz="1400" kern="1200" dirty="0" smtClean="0"/>
            <a:t>Έντυπα</a:t>
          </a:r>
          <a:r>
            <a:rPr lang="en-US" sz="1400" kern="1200" dirty="0" smtClean="0"/>
            <a:t>)</a:t>
          </a:r>
          <a:endParaRPr lang="el-GR" sz="1400" kern="1200" dirty="0"/>
        </a:p>
        <a:p>
          <a:pPr marL="285750" lvl="1" indent="-285750" algn="l" defTabSz="1600200">
            <a:lnSpc>
              <a:spcPct val="90000"/>
            </a:lnSpc>
            <a:spcBef>
              <a:spcPct val="0"/>
            </a:spcBef>
            <a:spcAft>
              <a:spcPct val="15000"/>
            </a:spcAft>
            <a:buChar char="••"/>
          </a:pPr>
          <a:endParaRPr lang="el-GR" sz="3600" kern="1200" dirty="0"/>
        </a:p>
      </dsp:txBody>
      <dsp:txXfrm>
        <a:off x="4500590" y="2928881"/>
        <a:ext cx="3787794" cy="523823"/>
      </dsp:txXfrm>
    </dsp:sp>
    <dsp:sp modelId="{BEFB90FD-4F08-415B-9CC8-63E817DE1A1C}">
      <dsp:nvSpPr>
        <dsp:cNvPr id="0" name=""/>
        <dsp:cNvSpPr/>
      </dsp:nvSpPr>
      <dsp:spPr>
        <a:xfrm>
          <a:off x="3890842" y="3014923"/>
          <a:ext cx="3982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273ECC5A-371E-4B99-BDD7-F1F67770BFED}">
      <dsp:nvSpPr>
        <dsp:cNvPr id="0" name=""/>
        <dsp:cNvSpPr/>
      </dsp:nvSpPr>
      <dsp:spPr>
        <a:xfrm rot="5400000">
          <a:off x="3034084" y="3129207"/>
          <a:ext cx="969501" cy="740296"/>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2BEBB-A8A6-47AA-B9BA-F54182621B4A}">
      <dsp:nvSpPr>
        <dsp:cNvPr id="0" name=""/>
        <dsp:cNvSpPr/>
      </dsp:nvSpPr>
      <dsp:spPr>
        <a:xfrm>
          <a:off x="-4444510" y="-686595"/>
          <a:ext cx="5333631" cy="5333631"/>
        </a:xfrm>
        <a:prstGeom prst="blockArc">
          <a:avLst>
            <a:gd name="adj1" fmla="val 18900000"/>
            <a:gd name="adj2" fmla="val 2700000"/>
            <a:gd name="adj3" fmla="val 4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D818D-CE5A-44AD-B124-C2DC7D89DDAB}">
      <dsp:nvSpPr>
        <dsp:cNvPr id="0" name=""/>
        <dsp:cNvSpPr/>
      </dsp:nvSpPr>
      <dsp:spPr>
        <a:xfrm>
          <a:off x="748919" y="288030"/>
          <a:ext cx="7748023" cy="1769459"/>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98063" tIns="43180" rIns="43180" bIns="43180" numCol="1" spcCol="1270" anchor="ctr" anchorCtr="0">
          <a:noAutofit/>
        </a:bodyPr>
        <a:lstStyle/>
        <a:p>
          <a:pPr lvl="0" algn="l" defTabSz="755650" rtl="0">
            <a:lnSpc>
              <a:spcPct val="90000"/>
            </a:lnSpc>
            <a:spcBef>
              <a:spcPct val="0"/>
            </a:spcBef>
            <a:spcAft>
              <a:spcPct val="35000"/>
            </a:spcAft>
          </a:pPr>
          <a:r>
            <a:rPr lang="el-GR" sz="1700" b="1" kern="1200" dirty="0" smtClean="0"/>
            <a:t>Οι συμμετέχοντες στις κινητικότητες  </a:t>
          </a:r>
          <a:r>
            <a:rPr lang="el-GR" sz="1700" kern="1200" dirty="0" smtClean="0"/>
            <a:t>υποβάλλουν αναφορά μέσω ενός  </a:t>
          </a:r>
          <a:r>
            <a:rPr lang="el-GR" sz="1700" kern="1200" dirty="0" err="1" smtClean="0"/>
            <a:t>online</a:t>
          </a:r>
          <a:r>
            <a:rPr lang="el-GR" sz="1700" kern="1200" dirty="0" smtClean="0"/>
            <a:t> ερωτηματολογίου στο οποίο </a:t>
          </a:r>
          <a:r>
            <a:rPr lang="en-US" sz="1700" kern="1200" dirty="0" smtClean="0"/>
            <a:t>:</a:t>
          </a:r>
        </a:p>
        <a:p>
          <a:pPr lvl="0" algn="l" defTabSz="755650" rtl="0">
            <a:lnSpc>
              <a:spcPct val="90000"/>
            </a:lnSpc>
            <a:spcBef>
              <a:spcPct val="0"/>
            </a:spcBef>
            <a:spcAft>
              <a:spcPct val="35000"/>
            </a:spcAft>
          </a:pPr>
          <a:r>
            <a:rPr lang="en-US" sz="1700" kern="1200" dirty="0" smtClean="0"/>
            <a:t>1. </a:t>
          </a:r>
          <a:r>
            <a:rPr lang="el-GR" sz="1700" kern="1200" dirty="0" smtClean="0"/>
            <a:t>παρέχουν την ανατροφοδότησή τους με πραγματικά στοιχεία</a:t>
          </a:r>
          <a:endParaRPr lang="en-US" sz="1700" kern="1200" dirty="0" smtClean="0"/>
        </a:p>
        <a:p>
          <a:pPr lvl="0" algn="l" defTabSz="755650" rtl="0">
            <a:lnSpc>
              <a:spcPct val="90000"/>
            </a:lnSpc>
            <a:spcBef>
              <a:spcPct val="0"/>
            </a:spcBef>
            <a:spcAft>
              <a:spcPct val="35000"/>
            </a:spcAft>
          </a:pPr>
          <a:r>
            <a:rPr lang="en-US" sz="1700" kern="1200" dirty="0" smtClean="0"/>
            <a:t>2. </a:t>
          </a:r>
          <a:r>
            <a:rPr lang="el-GR" sz="1700" kern="1200" dirty="0" smtClean="0"/>
            <a:t>αξιολογούν οι ίδιοι την περίοδο δραστηριότητας στο εξωτερικό, την προετοιμασία της και το στάδιο που αφορά την παρακολούθηση της πορείας της δραστηριότητας. </a:t>
          </a:r>
          <a:endParaRPr lang="en-GB" sz="1700" kern="1200" dirty="0"/>
        </a:p>
      </dsp:txBody>
      <dsp:txXfrm>
        <a:off x="748919" y="288030"/>
        <a:ext cx="7748023" cy="1769459"/>
      </dsp:txXfrm>
    </dsp:sp>
    <dsp:sp modelId="{60712DA9-FB47-47FA-97F5-EE99B549DF44}">
      <dsp:nvSpPr>
        <dsp:cNvPr id="0" name=""/>
        <dsp:cNvSpPr/>
      </dsp:nvSpPr>
      <dsp:spPr>
        <a:xfrm>
          <a:off x="20891" y="424361"/>
          <a:ext cx="1414273" cy="141427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698EE-D8C3-40CF-9DB6-8B50E15BACFF}">
      <dsp:nvSpPr>
        <dsp:cNvPr id="0" name=""/>
        <dsp:cNvSpPr/>
      </dsp:nvSpPr>
      <dsp:spPr>
        <a:xfrm>
          <a:off x="720047" y="2880325"/>
          <a:ext cx="7748023" cy="76134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98063" tIns="43180" rIns="43180" bIns="43180" numCol="1" spcCol="1270" anchor="ctr" anchorCtr="0">
          <a:noAutofit/>
        </a:bodyPr>
        <a:lstStyle/>
        <a:p>
          <a:pPr lvl="0" algn="l" defTabSz="755650" rtl="0">
            <a:lnSpc>
              <a:spcPct val="90000"/>
            </a:lnSpc>
            <a:spcBef>
              <a:spcPct val="0"/>
            </a:spcBef>
            <a:spcAft>
              <a:spcPct val="35000"/>
            </a:spcAft>
          </a:pPr>
          <a:r>
            <a:rPr lang="el-GR" sz="1700" kern="1200" dirty="0" smtClean="0"/>
            <a:t>Δεν απαιτείται η αντίστοιχη υποχρέωση  για δραστηριότητες σύντομης διάρκειας που πραγματοποιούν μαθητές σχολικής εκπαίδευσης.</a:t>
          </a:r>
          <a:endParaRPr lang="en-GB" sz="1700" kern="1200" dirty="0"/>
        </a:p>
      </dsp:txBody>
      <dsp:txXfrm>
        <a:off x="720047" y="2880325"/>
        <a:ext cx="7748023" cy="761342"/>
      </dsp:txXfrm>
    </dsp:sp>
    <dsp:sp modelId="{57BFF30C-92EC-4AFC-93AD-531E43F1C582}">
      <dsp:nvSpPr>
        <dsp:cNvPr id="0" name=""/>
        <dsp:cNvSpPr/>
      </dsp:nvSpPr>
      <dsp:spPr>
        <a:xfrm>
          <a:off x="2" y="2448276"/>
          <a:ext cx="1414273" cy="141427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DBB5233-42C4-4950-B9EC-05BF6ED23F4D}" type="datetimeFigureOut">
              <a:rPr lang="el-GR" smtClean="0"/>
              <a:pPr/>
              <a:t>16/10/2014</a:t>
            </a:fld>
            <a:endParaRPr lang="el-GR"/>
          </a:p>
        </p:txBody>
      </p:sp>
      <p:sp>
        <p:nvSpPr>
          <p:cNvPr id="4" name="3 - Θέση υποσέλιδου"/>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E9B3267-5CBB-41E8-A291-6E2238E079DB}"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1"/>
            <a:ext cx="2945659" cy="496411"/>
          </a:xfrm>
          <a:prstGeom prst="rect">
            <a:avLst/>
          </a:prstGeom>
        </p:spPr>
        <p:txBody>
          <a:bodyPr vert="horz" lIns="92994" tIns="46497" rIns="92994" bIns="46497" rtlCol="0"/>
          <a:lstStyle>
            <a:lvl1pPr algn="l">
              <a:defRPr sz="1200"/>
            </a:lvl1pPr>
          </a:lstStyle>
          <a:p>
            <a:endParaRPr lang="el-GR" dirty="0"/>
          </a:p>
        </p:txBody>
      </p:sp>
      <p:sp>
        <p:nvSpPr>
          <p:cNvPr id="3" name="2 - Θέση ημερομηνίας"/>
          <p:cNvSpPr>
            <a:spLocks noGrp="1"/>
          </p:cNvSpPr>
          <p:nvPr>
            <p:ph type="dt" idx="1"/>
          </p:nvPr>
        </p:nvSpPr>
        <p:spPr>
          <a:xfrm>
            <a:off x="3850443" y="1"/>
            <a:ext cx="2945659" cy="496411"/>
          </a:xfrm>
          <a:prstGeom prst="rect">
            <a:avLst/>
          </a:prstGeom>
        </p:spPr>
        <p:txBody>
          <a:bodyPr vert="horz" lIns="92994" tIns="46497" rIns="92994" bIns="46497" rtlCol="0"/>
          <a:lstStyle>
            <a:lvl1pPr algn="r">
              <a:defRPr sz="1200"/>
            </a:lvl1pPr>
          </a:lstStyle>
          <a:p>
            <a:fld id="{B2C1A278-FB81-44FB-92E3-1A0C3639CAFB}" type="datetimeFigureOut">
              <a:rPr lang="el-GR" smtClean="0"/>
              <a:pPr/>
              <a:t>16/10/2014</a:t>
            </a:fld>
            <a:endParaRPr lang="el-GR" dirty="0"/>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994" tIns="46497" rIns="92994" bIns="46497" rtlCol="0" anchor="ctr"/>
          <a:lstStyle/>
          <a:p>
            <a:endParaRPr lang="el-GR" dirty="0"/>
          </a:p>
        </p:txBody>
      </p:sp>
      <p:sp>
        <p:nvSpPr>
          <p:cNvPr id="5" name="4 - Θέση σημειώσεων"/>
          <p:cNvSpPr>
            <a:spLocks noGrp="1"/>
          </p:cNvSpPr>
          <p:nvPr>
            <p:ph type="body" sz="quarter" idx="3"/>
          </p:nvPr>
        </p:nvSpPr>
        <p:spPr>
          <a:xfrm>
            <a:off x="679768" y="4715908"/>
            <a:ext cx="5438140" cy="4467701"/>
          </a:xfrm>
          <a:prstGeom prst="rect">
            <a:avLst/>
          </a:prstGeom>
        </p:spPr>
        <p:txBody>
          <a:bodyPr vert="horz" lIns="92994" tIns="46497" rIns="92994" bIns="46497"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30091"/>
            <a:ext cx="2945659" cy="496411"/>
          </a:xfrm>
          <a:prstGeom prst="rect">
            <a:avLst/>
          </a:prstGeom>
        </p:spPr>
        <p:txBody>
          <a:bodyPr vert="horz" lIns="92994" tIns="46497" rIns="92994" bIns="46497"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50443" y="9430091"/>
            <a:ext cx="2945659" cy="496411"/>
          </a:xfrm>
          <a:prstGeom prst="rect">
            <a:avLst/>
          </a:prstGeom>
        </p:spPr>
        <p:txBody>
          <a:bodyPr vert="horz" lIns="92994" tIns="46497" rIns="92994" bIns="46497" rtlCol="0" anchor="b"/>
          <a:lstStyle>
            <a:lvl1pPr algn="r">
              <a:defRPr sz="1200"/>
            </a:lvl1pPr>
          </a:lstStyle>
          <a:p>
            <a:fld id="{0001C47F-0CD4-4212-8143-B178E8FDDC54}" type="slidenum">
              <a:rPr lang="el-GR" smtClean="0"/>
              <a:pPr/>
              <a:t>‹#›</a:t>
            </a:fld>
            <a:endParaRPr lang="el-GR" dirty="0"/>
          </a:p>
        </p:txBody>
      </p:sp>
    </p:spTree>
    <p:extLst>
      <p:ext uri="{BB962C8B-B14F-4D97-AF65-F5344CB8AC3E}">
        <p14:creationId xmlns:p14="http://schemas.microsoft.com/office/powerpoint/2010/main" xmlns="" val="129248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10</a:t>
            </a:fld>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400" b="1"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11</a:t>
            </a:fld>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12</a:t>
            </a:fld>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400" b="1"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13</a:t>
            </a:fld>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14</a:t>
            </a:fld>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15</a:t>
            </a:fld>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16</a:t>
            </a:fld>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17</a:t>
            </a:fld>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b="1" dirty="0" smtClean="0">
              <a:solidFill>
                <a:srgbClr val="0070C0"/>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18</a:t>
            </a:fld>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19</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800"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a:t>
            </a:fld>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20</a:t>
            </a:fld>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21</a:t>
            </a:fld>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22</a:t>
            </a:fld>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400" b="1"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23</a:t>
            </a:fld>
            <a:endParaRPr lang="el-G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200"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24</a:t>
            </a:fld>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200"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25</a:t>
            </a:fld>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200"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26</a:t>
            </a:fld>
            <a:endParaRPr lang="el-G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200"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27</a:t>
            </a:fld>
            <a:endParaRPr lang="el-G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200"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28</a:t>
            </a:fld>
            <a:endParaRPr lang="el-G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29</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800"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a:t>
            </a:fld>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200"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30</a:t>
            </a:fld>
            <a:endParaRPr lang="el-G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31</a:t>
            </a:fld>
            <a:endParaRPr lang="el-G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200"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32</a:t>
            </a:fld>
            <a:endParaRPr lang="el-G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endParaRPr lang="el-GR" sz="1200" dirty="0" smtClean="0">
              <a:solidFill>
                <a:schemeClr val="tx1"/>
              </a:solidFill>
            </a:endParaRPr>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33</a:t>
            </a:fld>
            <a:endParaRPr lang="el-G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34</a:t>
            </a:fld>
            <a:endParaRPr lang="el-G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35</a:t>
            </a:fld>
            <a:endParaRPr lang="el-G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36</a:t>
            </a:fld>
            <a:endParaRPr lang="el-G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37</a:t>
            </a:fld>
            <a:endParaRPr lang="el-G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38</a:t>
            </a:fld>
            <a:endParaRPr lang="el-G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39</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800"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4</a:t>
            </a:fld>
            <a:endParaRPr lang="el-G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40</a:t>
            </a:fld>
            <a:endParaRPr lang="el-G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41</a:t>
            </a:fld>
            <a:endParaRPr lang="el-G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42</a:t>
            </a:fld>
            <a:endParaRPr lang="el-G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43</a:t>
            </a:fld>
            <a:endParaRPr lang="el-G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44</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5</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600" b="1"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6</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7</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8</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1C47F-0CD4-4212-8143-B178E8FDDC54}" type="slidenum">
              <a:rPr lang="el-GR" smtClean="0"/>
              <a:pPr/>
              <a:t>9</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EE13F48-595A-4CF3-8EA4-849FC46DCFFB}" type="datetimeFigureOut">
              <a:rPr lang="el-GR" smtClean="0"/>
              <a:pPr/>
              <a:t>16/10/2014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53670FFB-6A35-4823-972D-5C13F830B247}"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13F48-595A-4CF3-8EA4-849FC46DCFFB}" type="datetimeFigureOut">
              <a:rPr lang="el-GR" smtClean="0"/>
              <a:pPr/>
              <a:t>16/10/2014</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70FFB-6A35-4823-972D-5C13F830B247}"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eg"/><Relationship Id="rId9"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2.jpeg"/></Relationships>
</file>

<file path=ppt/slides/_rels/slide3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diagramDrawing" Target="../diagrams/drawing3.xml"/><Relationship Id="rId4" Type="http://schemas.openxmlformats.org/officeDocument/2006/relationships/diagramLayout" Target="../diagrams/layout3.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57224" y="2428868"/>
            <a:ext cx="7670182" cy="1214446"/>
          </a:xfrm>
          <a:effectLst/>
        </p:spPr>
        <p:txBody>
          <a:bodyPr>
            <a:noAutofit/>
          </a:bodyPr>
          <a:lstStyle/>
          <a:p>
            <a:r>
              <a:rPr lang="en-US" sz="2400" b="1" dirty="0" smtClean="0">
                <a:solidFill>
                  <a:srgbClr val="0070C0"/>
                </a:solidFill>
                <a:latin typeface="+mn-lt"/>
                <a:ea typeface="+mn-ea"/>
                <a:cs typeface="+mn-cs"/>
              </a:rPr>
              <a:t>KA2</a:t>
            </a:r>
            <a:r>
              <a:rPr lang="en-US" sz="2000" b="1" dirty="0" smtClean="0">
                <a:solidFill>
                  <a:srgbClr val="0070C0"/>
                </a:solidFill>
                <a:latin typeface="+mn-lt"/>
                <a:ea typeface="+mn-ea"/>
                <a:cs typeface="+mn-cs"/>
              </a:rPr>
              <a:t> </a:t>
            </a:r>
            <a:r>
              <a:rPr lang="el-GR" sz="2000" b="1" dirty="0" smtClean="0">
                <a:solidFill>
                  <a:srgbClr val="0070C0"/>
                </a:solidFill>
              </a:rPr>
              <a:t>Στρατηγικές Συμπράξεις - Τομέας Εκπαίδευσης και Κατάρτισης</a:t>
            </a:r>
            <a:r>
              <a:rPr lang="en-US" sz="2000" b="1" dirty="0" smtClean="0">
                <a:solidFill>
                  <a:srgbClr val="0070C0"/>
                </a:solidFill>
              </a:rPr>
              <a:t> </a:t>
            </a:r>
            <a:r>
              <a:rPr lang="el-GR" sz="3200" dirty="0" smtClean="0">
                <a:solidFill>
                  <a:srgbClr val="0070C0"/>
                </a:solidFill>
              </a:rPr>
              <a:t/>
            </a:r>
            <a:br>
              <a:rPr lang="el-GR" sz="3200" dirty="0" smtClean="0">
                <a:solidFill>
                  <a:srgbClr val="0070C0"/>
                </a:solidFill>
              </a:rPr>
            </a:br>
            <a:endParaRPr lang="el-GR" sz="2000" b="1" dirty="0">
              <a:solidFill>
                <a:srgbClr val="0070C0"/>
              </a:solidFill>
              <a:latin typeface="+mn-lt"/>
              <a:ea typeface="+mn-ea"/>
              <a:cs typeface="+mn-cs"/>
            </a:endParaRPr>
          </a:p>
        </p:txBody>
      </p:sp>
      <p:sp>
        <p:nvSpPr>
          <p:cNvPr id="3" name="2 - Υπότιτλος"/>
          <p:cNvSpPr>
            <a:spLocks noGrp="1"/>
          </p:cNvSpPr>
          <p:nvPr>
            <p:ph type="subTitle" idx="1"/>
          </p:nvPr>
        </p:nvSpPr>
        <p:spPr>
          <a:xfrm>
            <a:off x="928662" y="3357562"/>
            <a:ext cx="7416824" cy="1643074"/>
          </a:xfrm>
        </p:spPr>
        <p:txBody>
          <a:bodyPr>
            <a:noAutofit/>
          </a:bodyPr>
          <a:lstStyle/>
          <a:p>
            <a:r>
              <a:rPr lang="el-GR" sz="2800" b="1" dirty="0" smtClean="0">
                <a:solidFill>
                  <a:srgbClr val="0070C0"/>
                </a:solidFill>
              </a:rPr>
              <a:t>ΠΑΡΑΡΤΗΜΑ ΙΙΙ</a:t>
            </a:r>
          </a:p>
          <a:p>
            <a:r>
              <a:rPr lang="el-GR" sz="2800" b="1" dirty="0" smtClean="0">
                <a:solidFill>
                  <a:srgbClr val="0070C0"/>
                </a:solidFill>
              </a:rPr>
              <a:t>ΧΡΗΜΑΤΟΟΙΚΟΝΟΜΙΚΟΙ ΚΑΙ ΣΥΜΒΑΤΙΚΟΙ ΚΑΝΟΝΕΣ</a:t>
            </a:r>
          </a:p>
          <a:p>
            <a:r>
              <a:rPr lang="el-GR" sz="2000" b="1" dirty="0" smtClean="0">
                <a:solidFill>
                  <a:srgbClr val="0070C0"/>
                </a:solidFill>
              </a:rPr>
              <a:t> Αθήνα, 15/10/2014 </a:t>
            </a:r>
          </a:p>
        </p:txBody>
      </p:sp>
      <p:pic>
        <p:nvPicPr>
          <p:cNvPr id="5" name="4 - Εικόνα" descr="iky.png"/>
          <p:cNvPicPr>
            <a:picLocks noChangeAspect="1"/>
          </p:cNvPicPr>
          <p:nvPr/>
        </p:nvPicPr>
        <p:blipFill>
          <a:blip r:embed="rId3" cstate="print"/>
          <a:stretch>
            <a:fillRect/>
          </a:stretch>
        </p:blipFill>
        <p:spPr>
          <a:xfrm>
            <a:off x="7786710" y="5357826"/>
            <a:ext cx="1190079" cy="1110045"/>
          </a:xfrm>
          <a:prstGeom prst="rect">
            <a:avLst/>
          </a:prstGeom>
        </p:spPr>
      </p:pic>
      <p:pic>
        <p:nvPicPr>
          <p:cNvPr id="11" name="10 - Εικόνα" descr="youth-erasmus.jpg"/>
          <p:cNvPicPr>
            <a:picLocks noChangeAspect="1"/>
          </p:cNvPicPr>
          <p:nvPr/>
        </p:nvPicPr>
        <p:blipFill>
          <a:blip r:embed="rId4" cstate="print"/>
          <a:stretch>
            <a:fillRect/>
          </a:stretch>
        </p:blipFill>
        <p:spPr>
          <a:xfrm>
            <a:off x="0" y="0"/>
            <a:ext cx="9144000" cy="2143116"/>
          </a:xfrm>
          <a:prstGeom prst="rect">
            <a:avLst/>
          </a:prstGeom>
        </p:spPr>
      </p:pic>
      <p:sp>
        <p:nvSpPr>
          <p:cNvPr id="6" name="5 - TextBox"/>
          <p:cNvSpPr txBox="1"/>
          <p:nvPr/>
        </p:nvSpPr>
        <p:spPr>
          <a:xfrm>
            <a:off x="571472" y="5500702"/>
            <a:ext cx="4000528" cy="369332"/>
          </a:xfrm>
          <a:prstGeom prst="rect">
            <a:avLst/>
          </a:prstGeom>
          <a:noFill/>
        </p:spPr>
        <p:txBody>
          <a:bodyPr wrap="square" rtlCol="0">
            <a:spAutoFit/>
          </a:bodyPr>
          <a:lstStyle/>
          <a:p>
            <a:endParaRPr lang="el-GR" dirty="0"/>
          </a:p>
        </p:txBody>
      </p:sp>
      <p:grpSp>
        <p:nvGrpSpPr>
          <p:cNvPr id="7" name="22 - Ομάδα"/>
          <p:cNvGrpSpPr/>
          <p:nvPr/>
        </p:nvGrpSpPr>
        <p:grpSpPr>
          <a:xfrm>
            <a:off x="214283" y="5214950"/>
            <a:ext cx="3214709" cy="1310965"/>
            <a:chOff x="0" y="-28355"/>
            <a:chExt cx="8105554" cy="945739"/>
          </a:xfrm>
        </p:grpSpPr>
        <p:sp>
          <p:nvSpPr>
            <p:cNvPr id="8" name="23 - Στρογγυλεμένο ορθογώνιο"/>
            <p:cNvSpPr/>
            <p:nvPr/>
          </p:nvSpPr>
          <p:spPr>
            <a:xfrm>
              <a:off x="0" y="37544"/>
              <a:ext cx="8105554" cy="879840"/>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9" name="Στρογγυλεμένο ορθογώνιο 4"/>
            <p:cNvSpPr/>
            <p:nvPr/>
          </p:nvSpPr>
          <p:spPr>
            <a:xfrm>
              <a:off x="0" y="-28355"/>
              <a:ext cx="8019655" cy="902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endParaRPr lang="el-GR" sz="1600" b="1" dirty="0" smtClean="0"/>
            </a:p>
            <a:p>
              <a:pPr algn="ctr"/>
              <a:r>
                <a:rPr lang="el-GR" sz="1600" b="1" dirty="0" err="1" smtClean="0"/>
                <a:t>Δρούγκα</a:t>
              </a:r>
              <a:r>
                <a:rPr lang="el-GR" sz="1600" b="1" dirty="0" smtClean="0"/>
                <a:t> Μαρία</a:t>
              </a:r>
              <a:r>
                <a:rPr lang="en-US" sz="1600" dirty="0" smtClean="0"/>
                <a:t>, </a:t>
              </a:r>
              <a:r>
                <a:rPr lang="el-GR" sz="1600" dirty="0"/>
                <a:t>Στέλεχος </a:t>
              </a:r>
              <a:r>
                <a:rPr lang="el-GR" sz="1600" dirty="0" smtClean="0"/>
                <a:t>ΙΚΥ/ </a:t>
              </a:r>
              <a:r>
                <a:rPr lang="el-GR" sz="1600" dirty="0"/>
                <a:t>Εθνική Μονάδα, Πρόγραμμα  </a:t>
              </a:r>
              <a:r>
                <a:rPr lang="en-US" sz="1600" dirty="0"/>
                <a:t>ERASMUS + </a:t>
              </a:r>
              <a:r>
                <a:rPr lang="el-GR" sz="1600" dirty="0"/>
                <a:t>Τομέας Σχολικής </a:t>
              </a:r>
              <a:r>
                <a:rPr lang="el-GR" sz="1600" dirty="0" smtClean="0"/>
                <a:t>Εκπαίδευσης</a:t>
              </a:r>
            </a:p>
            <a:p>
              <a:endParaRPr lang="el-GR" sz="1600" dirty="0" smtClean="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286124"/>
            <a:ext cx="8099380" cy="1087529"/>
          </a:xfrm>
        </p:spPr>
        <p:txBody>
          <a:bodyPr vert="horz" lIns="91440" tIns="45720" rIns="91440" bIns="45720" rtlCol="0" anchor="ctr">
            <a:noAutofit/>
          </a:bodyPr>
          <a:lstStyle/>
          <a:p>
            <a:r>
              <a:rPr lang="el-GR" sz="3000" b="1" dirty="0" smtClean="0">
                <a:solidFill>
                  <a:srgbClr val="0070C0"/>
                </a:solidFill>
              </a:rPr>
              <a:t>ΔΙΕΘΝΙΚΕΣ ΣΥΝΑΝΤΗΣΕΙΣ ΓΙΑ ΤΟ ΣΧΕΔΙΟ</a:t>
            </a:r>
            <a:br>
              <a:rPr lang="el-GR" sz="3000" b="1" dirty="0" smtClean="0">
                <a:solidFill>
                  <a:srgbClr val="0070C0"/>
                </a:solidFill>
              </a:rPr>
            </a:br>
            <a:endParaRPr lang="el-GR" sz="16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n-US" sz="3000" b="1" dirty="0" smtClean="0">
                <a:solidFill>
                  <a:srgbClr val="0070C0"/>
                </a:solidFill>
              </a:rPr>
              <a:t>Transnational Project Meetings </a:t>
            </a:r>
            <a:r>
              <a:rPr lang="el-GR" sz="2000" b="1" dirty="0" smtClean="0">
                <a:solidFill>
                  <a:srgbClr val="0070C0"/>
                </a:solidFill>
              </a:rPr>
              <a:t>(</a:t>
            </a:r>
            <a:r>
              <a:rPr lang="en-US" sz="2000" b="1" dirty="0" smtClean="0">
                <a:solidFill>
                  <a:srgbClr val="0070C0"/>
                </a:solidFill>
              </a:rPr>
              <a:t>Max 23.000€/</a:t>
            </a:r>
            <a:r>
              <a:rPr lang="el-GR" sz="2000" b="1" dirty="0" smtClean="0">
                <a:solidFill>
                  <a:srgbClr val="0070C0"/>
                </a:solidFill>
              </a:rPr>
              <a:t>έτος)</a:t>
            </a:r>
            <a:endParaRPr lang="en-US" sz="2000" b="1" dirty="0" smtClean="0">
              <a:solidFill>
                <a:srgbClr val="0070C0"/>
              </a:solidFill>
            </a:endParaRPr>
          </a:p>
        </p:txBody>
      </p:sp>
      <p:grpSp>
        <p:nvGrpSpPr>
          <p:cNvPr id="3" name="Ομάδα 2"/>
          <p:cNvGrpSpPr/>
          <p:nvPr/>
        </p:nvGrpSpPr>
        <p:grpSpPr>
          <a:xfrm>
            <a:off x="142844" y="2071678"/>
            <a:ext cx="5679321" cy="4433166"/>
            <a:chOff x="137671" y="2215511"/>
            <a:chExt cx="5679321" cy="4108337"/>
          </a:xfrm>
        </p:grpSpPr>
        <p:sp>
          <p:nvSpPr>
            <p:cNvPr id="7" name="Ελεύθερη σχεδίαση 6"/>
            <p:cNvSpPr/>
            <p:nvPr/>
          </p:nvSpPr>
          <p:spPr>
            <a:xfrm>
              <a:off x="137671" y="5724300"/>
              <a:ext cx="5643602" cy="599548"/>
            </a:xfrm>
            <a:custGeom>
              <a:avLst/>
              <a:gdLst>
                <a:gd name="connsiteX0" fmla="*/ 0 w 5643602"/>
                <a:gd name="connsiteY0" fmla="*/ 0 h 599548"/>
                <a:gd name="connsiteX1" fmla="*/ 5643602 w 5643602"/>
                <a:gd name="connsiteY1" fmla="*/ 0 h 599548"/>
                <a:gd name="connsiteX2" fmla="*/ 5643602 w 5643602"/>
                <a:gd name="connsiteY2" fmla="*/ 599548 h 599548"/>
                <a:gd name="connsiteX3" fmla="*/ 0 w 5643602"/>
                <a:gd name="connsiteY3" fmla="*/ 599548 h 599548"/>
                <a:gd name="connsiteX4" fmla="*/ 0 w 5643602"/>
                <a:gd name="connsiteY4" fmla="*/ 0 h 599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602" h="599548">
                  <a:moveTo>
                    <a:pt x="0" y="0"/>
                  </a:moveTo>
                  <a:lnTo>
                    <a:pt x="5643602" y="0"/>
                  </a:lnTo>
                  <a:lnTo>
                    <a:pt x="5643602" y="599548"/>
                  </a:lnTo>
                  <a:lnTo>
                    <a:pt x="0" y="599548"/>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el-GR" sz="1800" kern="1200" dirty="0" smtClean="0"/>
                <a:t>Χρήση </a:t>
              </a:r>
              <a:r>
                <a:rPr lang="en-US" sz="1800" kern="1200" dirty="0" smtClean="0"/>
                <a:t>Distance Calculator</a:t>
              </a:r>
              <a:r>
                <a:rPr lang="el-GR" sz="1800" kern="1200" dirty="0" smtClean="0"/>
                <a:t> </a:t>
              </a:r>
              <a:endParaRPr lang="en-US" sz="1800" kern="1200" dirty="0"/>
            </a:p>
          </p:txBody>
        </p:sp>
        <p:sp>
          <p:nvSpPr>
            <p:cNvPr id="8" name="Ελεύθερη σχεδίαση 7"/>
            <p:cNvSpPr/>
            <p:nvPr/>
          </p:nvSpPr>
          <p:spPr>
            <a:xfrm>
              <a:off x="137671" y="3894881"/>
              <a:ext cx="5668630" cy="1456478"/>
            </a:xfrm>
            <a:custGeom>
              <a:avLst/>
              <a:gdLst>
                <a:gd name="connsiteX0" fmla="*/ 0 w 5643602"/>
                <a:gd name="connsiteY0" fmla="*/ 537896 h 1535837"/>
                <a:gd name="connsiteX1" fmla="*/ 2629821 w 5643602"/>
                <a:gd name="connsiteY1" fmla="*/ 537896 h 1535837"/>
                <a:gd name="connsiteX2" fmla="*/ 2629821 w 5643602"/>
                <a:gd name="connsiteY2" fmla="*/ 383959 h 1535837"/>
                <a:gd name="connsiteX3" fmla="*/ 2437842 w 5643602"/>
                <a:gd name="connsiteY3" fmla="*/ 383959 h 1535837"/>
                <a:gd name="connsiteX4" fmla="*/ 2821801 w 5643602"/>
                <a:gd name="connsiteY4" fmla="*/ 0 h 1535837"/>
                <a:gd name="connsiteX5" fmla="*/ 3205760 w 5643602"/>
                <a:gd name="connsiteY5" fmla="*/ 383959 h 1535837"/>
                <a:gd name="connsiteX6" fmla="*/ 3013781 w 5643602"/>
                <a:gd name="connsiteY6" fmla="*/ 383959 h 1535837"/>
                <a:gd name="connsiteX7" fmla="*/ 3013781 w 5643602"/>
                <a:gd name="connsiteY7" fmla="*/ 537896 h 1535837"/>
                <a:gd name="connsiteX8" fmla="*/ 5643602 w 5643602"/>
                <a:gd name="connsiteY8" fmla="*/ 537896 h 1535837"/>
                <a:gd name="connsiteX9" fmla="*/ 5643602 w 5643602"/>
                <a:gd name="connsiteY9" fmla="*/ 1535837 h 1535837"/>
                <a:gd name="connsiteX10" fmla="*/ 0 w 5643602"/>
                <a:gd name="connsiteY10" fmla="*/ 1535837 h 1535837"/>
                <a:gd name="connsiteX11" fmla="*/ 0 w 5643602"/>
                <a:gd name="connsiteY11" fmla="*/ 537896 h 153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3602" h="1535837">
                  <a:moveTo>
                    <a:pt x="5643602" y="997941"/>
                  </a:moveTo>
                  <a:lnTo>
                    <a:pt x="3013781" y="997941"/>
                  </a:lnTo>
                  <a:lnTo>
                    <a:pt x="3013781" y="1151878"/>
                  </a:lnTo>
                  <a:lnTo>
                    <a:pt x="3205760" y="1151878"/>
                  </a:lnTo>
                  <a:lnTo>
                    <a:pt x="2821801" y="1535836"/>
                  </a:lnTo>
                  <a:lnTo>
                    <a:pt x="2437842" y="1151878"/>
                  </a:lnTo>
                  <a:lnTo>
                    <a:pt x="2629821" y="1151878"/>
                  </a:lnTo>
                  <a:lnTo>
                    <a:pt x="2629821" y="997941"/>
                  </a:lnTo>
                  <a:lnTo>
                    <a:pt x="0" y="997941"/>
                  </a:lnTo>
                  <a:lnTo>
                    <a:pt x="0" y="1"/>
                  </a:lnTo>
                  <a:lnTo>
                    <a:pt x="5643602" y="1"/>
                  </a:lnTo>
                  <a:lnTo>
                    <a:pt x="5643602" y="9979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8016" tIns="128016" rIns="128016" bIns="112477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l-GR" sz="1800" kern="12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l-GR" sz="1800" kern="1200" dirty="0" smtClean="0"/>
                <a:t>Επιχορηγείται το κόστος ταξιδιού και διαβίωσης </a:t>
              </a:r>
              <a:r>
                <a:rPr lang="el-GR" sz="1800" u="sng" kern="1200" dirty="0" smtClean="0"/>
                <a:t>ανά κόστος μονάδας δαπάνης</a:t>
              </a:r>
              <a:r>
                <a:rPr lang="el-GR" sz="1800" kern="1200" dirty="0" smtClean="0"/>
                <a:t>: </a:t>
              </a:r>
            </a:p>
            <a:p>
              <a:pPr lvl="0" algn="l" rtl="0">
                <a:spcBef>
                  <a:spcPct val="0"/>
                </a:spcBef>
              </a:pPr>
              <a:endParaRPr lang="el-GR" sz="1700" kern="1200" dirty="0"/>
            </a:p>
          </p:txBody>
        </p:sp>
        <p:sp>
          <p:nvSpPr>
            <p:cNvPr id="10" name="Ελεύθερη σχεδίαση 9"/>
            <p:cNvSpPr/>
            <p:nvPr/>
          </p:nvSpPr>
          <p:spPr>
            <a:xfrm>
              <a:off x="137671" y="4598839"/>
              <a:ext cx="2643206" cy="692129"/>
            </a:xfrm>
            <a:custGeom>
              <a:avLst/>
              <a:gdLst>
                <a:gd name="connsiteX0" fmla="*/ 0 w 2821801"/>
                <a:gd name="connsiteY0" fmla="*/ 0 h 677119"/>
                <a:gd name="connsiteX1" fmla="*/ 2821801 w 2821801"/>
                <a:gd name="connsiteY1" fmla="*/ 0 h 677119"/>
                <a:gd name="connsiteX2" fmla="*/ 2821801 w 2821801"/>
                <a:gd name="connsiteY2" fmla="*/ 677119 h 677119"/>
                <a:gd name="connsiteX3" fmla="*/ 0 w 2821801"/>
                <a:gd name="connsiteY3" fmla="*/ 677119 h 677119"/>
                <a:gd name="connsiteX4" fmla="*/ 0 w 2821801"/>
                <a:gd name="connsiteY4" fmla="*/ 0 h 677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801" h="677119">
                  <a:moveTo>
                    <a:pt x="0" y="0"/>
                  </a:moveTo>
                  <a:lnTo>
                    <a:pt x="2821801" y="0"/>
                  </a:lnTo>
                  <a:lnTo>
                    <a:pt x="2821801" y="677119"/>
                  </a:lnTo>
                  <a:lnTo>
                    <a:pt x="0" y="677119"/>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l-GR" sz="1600" kern="12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lang="el-GR" sz="1600" b="1" kern="1200" dirty="0" smtClean="0"/>
                <a:t>100-1999χλμ</a:t>
              </a:r>
              <a:r>
                <a:rPr lang="en-US" sz="1600" kern="1200" dirty="0" smtClean="0"/>
                <a:t>:   </a:t>
              </a:r>
              <a:r>
                <a:rPr lang="en-US" b="1" kern="1200" dirty="0" smtClean="0"/>
                <a:t>575€</a:t>
              </a:r>
              <a:endParaRPr lang="el-GR" b="1" kern="12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lang="el-GR" sz="1600" kern="1200" dirty="0" smtClean="0"/>
                <a:t>/συμμετέχοντα/</a:t>
              </a:r>
              <a:r>
                <a:rPr lang="el-GR" sz="1600" kern="1200" dirty="0" err="1" smtClean="0"/>
                <a:t>συνάντησ</a:t>
              </a:r>
              <a:r>
                <a:rPr lang="el-GR" sz="1600" kern="1200" dirty="0" smtClean="0"/>
                <a:t>η</a:t>
              </a:r>
            </a:p>
            <a:p>
              <a:pPr marL="57150" lvl="0" indent="0" algn="ctr" defTabSz="222250">
                <a:lnSpc>
                  <a:spcPct val="90000"/>
                </a:lnSpc>
                <a:spcBef>
                  <a:spcPct val="0"/>
                </a:spcBef>
                <a:spcAft>
                  <a:spcPct val="15000"/>
                </a:spcAft>
                <a:buNone/>
              </a:pPr>
              <a:endParaRPr lang="el-GR" sz="1600" kern="1200" dirty="0"/>
            </a:p>
          </p:txBody>
        </p:sp>
        <p:sp>
          <p:nvSpPr>
            <p:cNvPr id="11" name="Ελεύθερη σχεδίαση 10"/>
            <p:cNvSpPr/>
            <p:nvPr/>
          </p:nvSpPr>
          <p:spPr>
            <a:xfrm>
              <a:off x="3066629" y="4598839"/>
              <a:ext cx="2750363" cy="728239"/>
            </a:xfrm>
            <a:custGeom>
              <a:avLst/>
              <a:gdLst>
                <a:gd name="connsiteX0" fmla="*/ 0 w 2821801"/>
                <a:gd name="connsiteY0" fmla="*/ 0 h 677119"/>
                <a:gd name="connsiteX1" fmla="*/ 2821801 w 2821801"/>
                <a:gd name="connsiteY1" fmla="*/ 0 h 677119"/>
                <a:gd name="connsiteX2" fmla="*/ 2821801 w 2821801"/>
                <a:gd name="connsiteY2" fmla="*/ 677119 h 677119"/>
                <a:gd name="connsiteX3" fmla="*/ 0 w 2821801"/>
                <a:gd name="connsiteY3" fmla="*/ 677119 h 677119"/>
                <a:gd name="connsiteX4" fmla="*/ 0 w 2821801"/>
                <a:gd name="connsiteY4" fmla="*/ 0 h 677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801" h="677119">
                  <a:moveTo>
                    <a:pt x="0" y="0"/>
                  </a:moveTo>
                  <a:lnTo>
                    <a:pt x="2821801" y="0"/>
                  </a:lnTo>
                  <a:lnTo>
                    <a:pt x="2821801" y="677119"/>
                  </a:lnTo>
                  <a:lnTo>
                    <a:pt x="0" y="677119"/>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l-GR" sz="1600" b="1" kern="1200" dirty="0" smtClean="0"/>
                <a:t>≥2000χλμ</a:t>
              </a:r>
              <a:r>
                <a:rPr lang="el-GR" sz="1600" kern="1200" dirty="0" smtClean="0"/>
                <a:t>: </a:t>
              </a:r>
              <a:r>
                <a:rPr lang="en-US" sz="1600" kern="1200" dirty="0" smtClean="0"/>
                <a:t>  </a:t>
              </a:r>
              <a:r>
                <a:rPr lang="el-GR" b="1" kern="1200" dirty="0" smtClean="0"/>
                <a:t>760</a:t>
              </a:r>
              <a:r>
                <a:rPr lang="en-US" b="1" kern="1200" dirty="0" smtClean="0"/>
                <a:t>€</a:t>
              </a:r>
              <a:endParaRPr lang="el-GR" b="1" kern="1200" dirty="0" smtClean="0"/>
            </a:p>
            <a:p>
              <a:pPr lvl="0" algn="ctr" defTabSz="622300" rtl="0">
                <a:lnSpc>
                  <a:spcPct val="90000"/>
                </a:lnSpc>
                <a:spcBef>
                  <a:spcPct val="0"/>
                </a:spcBef>
                <a:spcAft>
                  <a:spcPct val="35000"/>
                </a:spcAft>
              </a:pPr>
              <a:r>
                <a:rPr lang="el-GR" sz="1600" kern="1200" dirty="0" smtClean="0"/>
                <a:t>/συμμετέχοντα/</a:t>
              </a:r>
              <a:r>
                <a:rPr lang="el-GR" sz="1600" kern="1200" dirty="0" err="1" smtClean="0"/>
                <a:t>συνάντησ</a:t>
              </a:r>
              <a:r>
                <a:rPr lang="el-GR" sz="1600" kern="1200" dirty="0" smtClean="0"/>
                <a:t>η</a:t>
              </a:r>
              <a:endParaRPr lang="en-US" sz="1600" kern="1200" dirty="0"/>
            </a:p>
          </p:txBody>
        </p:sp>
        <p:sp>
          <p:nvSpPr>
            <p:cNvPr id="12" name="Ελεύθερη σχεδίαση 11"/>
            <p:cNvSpPr/>
            <p:nvPr/>
          </p:nvSpPr>
          <p:spPr>
            <a:xfrm>
              <a:off x="142844" y="2215511"/>
              <a:ext cx="5643602" cy="1745574"/>
            </a:xfrm>
            <a:custGeom>
              <a:avLst/>
              <a:gdLst>
                <a:gd name="connsiteX0" fmla="*/ 0 w 5643602"/>
                <a:gd name="connsiteY0" fmla="*/ 793135 h 2264612"/>
                <a:gd name="connsiteX1" fmla="*/ 2538725 w 5643602"/>
                <a:gd name="connsiteY1" fmla="*/ 793135 h 2264612"/>
                <a:gd name="connsiteX2" fmla="*/ 2538725 w 5643602"/>
                <a:gd name="connsiteY2" fmla="*/ 566153 h 2264612"/>
                <a:gd name="connsiteX3" fmla="*/ 2255648 w 5643602"/>
                <a:gd name="connsiteY3" fmla="*/ 566153 h 2264612"/>
                <a:gd name="connsiteX4" fmla="*/ 2821801 w 5643602"/>
                <a:gd name="connsiteY4" fmla="*/ 0 h 2264612"/>
                <a:gd name="connsiteX5" fmla="*/ 3387954 w 5643602"/>
                <a:gd name="connsiteY5" fmla="*/ 566153 h 2264612"/>
                <a:gd name="connsiteX6" fmla="*/ 3104878 w 5643602"/>
                <a:gd name="connsiteY6" fmla="*/ 566153 h 2264612"/>
                <a:gd name="connsiteX7" fmla="*/ 3104878 w 5643602"/>
                <a:gd name="connsiteY7" fmla="*/ 793135 h 2264612"/>
                <a:gd name="connsiteX8" fmla="*/ 5643602 w 5643602"/>
                <a:gd name="connsiteY8" fmla="*/ 793135 h 2264612"/>
                <a:gd name="connsiteX9" fmla="*/ 5643602 w 5643602"/>
                <a:gd name="connsiteY9" fmla="*/ 2264612 h 2264612"/>
                <a:gd name="connsiteX10" fmla="*/ 0 w 5643602"/>
                <a:gd name="connsiteY10" fmla="*/ 2264612 h 2264612"/>
                <a:gd name="connsiteX11" fmla="*/ 0 w 5643602"/>
                <a:gd name="connsiteY11" fmla="*/ 793135 h 226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3602" h="2264612">
                  <a:moveTo>
                    <a:pt x="5643602" y="1471477"/>
                  </a:moveTo>
                  <a:lnTo>
                    <a:pt x="3104877" y="1471477"/>
                  </a:lnTo>
                  <a:lnTo>
                    <a:pt x="3104877" y="1698459"/>
                  </a:lnTo>
                  <a:lnTo>
                    <a:pt x="3387954" y="1698459"/>
                  </a:lnTo>
                  <a:lnTo>
                    <a:pt x="2821801" y="2264612"/>
                  </a:lnTo>
                  <a:lnTo>
                    <a:pt x="2255648" y="1698459"/>
                  </a:lnTo>
                  <a:lnTo>
                    <a:pt x="2538724" y="1698459"/>
                  </a:lnTo>
                  <a:lnTo>
                    <a:pt x="2538724" y="1471477"/>
                  </a:lnTo>
                  <a:lnTo>
                    <a:pt x="0" y="1471477"/>
                  </a:lnTo>
                  <a:lnTo>
                    <a:pt x="0" y="0"/>
                  </a:lnTo>
                  <a:lnTo>
                    <a:pt x="5643602" y="0"/>
                  </a:lnTo>
                  <a:lnTo>
                    <a:pt x="5643602" y="147147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8016" tIns="128017" rIns="128016" bIns="921151" numCol="1" spcCol="1270" anchor="ctr" anchorCtr="0">
              <a:noAutofit/>
            </a:bodyPr>
            <a:lstStyle/>
            <a:p>
              <a:pPr marL="57150" marR="0" lvl="0" indent="0" algn="ctr" defTabSz="222250" rtl="0" eaLnBrk="1" fontAlgn="auto" latinLnBrk="0" hangingPunct="1">
                <a:lnSpc>
                  <a:spcPct val="90000"/>
                </a:lnSpc>
                <a:spcBef>
                  <a:spcPct val="0"/>
                </a:spcBef>
                <a:spcAft>
                  <a:spcPct val="15000"/>
                </a:spcAft>
                <a:buClrTx/>
                <a:buSzTx/>
                <a:buFontTx/>
                <a:buNone/>
                <a:tabLst/>
                <a:defRPr/>
              </a:pPr>
              <a:endParaRPr lang="el-GR" sz="1800" kern="1200" dirty="0" smtClean="0"/>
            </a:p>
            <a:p>
              <a:pPr marL="57150" marR="0" lvl="0" indent="0" algn="ctr" defTabSz="222250" rtl="0" eaLnBrk="1" fontAlgn="auto" latinLnBrk="0" hangingPunct="1">
                <a:lnSpc>
                  <a:spcPct val="90000"/>
                </a:lnSpc>
                <a:spcBef>
                  <a:spcPct val="0"/>
                </a:spcBef>
                <a:spcAft>
                  <a:spcPct val="15000"/>
                </a:spcAft>
                <a:buClrTx/>
                <a:buSzTx/>
                <a:buFontTx/>
                <a:buNone/>
                <a:tabLst/>
                <a:defRPr/>
              </a:pPr>
              <a:endParaRPr lang="en-US" sz="1800" kern="1200" dirty="0" smtClean="0"/>
            </a:p>
            <a:p>
              <a:pPr marL="57150" marR="0" lvl="0" indent="0" algn="l" defTabSz="222250" rtl="0" eaLnBrk="1" fontAlgn="auto" latinLnBrk="0" hangingPunct="1">
                <a:lnSpc>
                  <a:spcPct val="90000"/>
                </a:lnSpc>
                <a:spcBef>
                  <a:spcPct val="0"/>
                </a:spcBef>
                <a:spcAft>
                  <a:spcPct val="15000"/>
                </a:spcAft>
                <a:buClrTx/>
                <a:buSzTx/>
                <a:buFontTx/>
                <a:buNone/>
                <a:tabLst/>
                <a:defRPr/>
              </a:pPr>
              <a:endParaRPr lang="en-US" sz="1800" kern="1200" dirty="0" smtClean="0"/>
            </a:p>
            <a:p>
              <a:pPr marL="0" marR="0" lvl="0" indent="0" algn="l" defTabSz="222250" rtl="0" eaLnBrk="1" fontAlgn="auto" latinLnBrk="0" hangingPunct="1">
                <a:lnSpc>
                  <a:spcPct val="90000"/>
                </a:lnSpc>
                <a:spcBef>
                  <a:spcPct val="0"/>
                </a:spcBef>
                <a:spcAft>
                  <a:spcPct val="15000"/>
                </a:spcAft>
                <a:buClrTx/>
                <a:buSzTx/>
                <a:buFontTx/>
                <a:buNone/>
                <a:tabLst/>
                <a:defRPr/>
              </a:pPr>
              <a:r>
                <a:rPr lang="el-GR" sz="1600" b="1" kern="1200" dirty="0" smtClean="0"/>
                <a:t>Διακρατικές συναντήσεις των εταίρων </a:t>
              </a:r>
              <a:r>
                <a:rPr lang="el-GR" sz="1600" kern="1200" dirty="0" smtClean="0"/>
                <a:t>σε χώρες που συμμετέχουν στη σύμπραξη </a:t>
              </a:r>
              <a:r>
                <a:rPr lang="el-GR" sz="1600" b="1" kern="1200" dirty="0" smtClean="0"/>
                <a:t>με σκοπό </a:t>
              </a:r>
              <a:r>
                <a:rPr lang="el-GR" sz="1600" kern="1200" dirty="0" smtClean="0"/>
                <a:t>το </a:t>
              </a:r>
              <a:r>
                <a:rPr lang="el-GR" sz="1600" b="1" kern="1200" dirty="0" smtClean="0"/>
                <a:t>συντονισμό</a:t>
              </a:r>
              <a:r>
                <a:rPr lang="el-GR" sz="1600" kern="1200" dirty="0" smtClean="0"/>
                <a:t> και την </a:t>
              </a:r>
              <a:r>
                <a:rPr lang="el-GR" sz="1600" b="1" kern="1200" dirty="0" smtClean="0"/>
                <a:t>υλοποίηση</a:t>
              </a:r>
              <a:r>
                <a:rPr lang="el-GR" sz="1600" kern="1200" dirty="0" smtClean="0"/>
                <a:t> του σχεδίου.</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600" kern="1200" dirty="0" smtClean="0">
                  <a:latin typeface="Calibri"/>
                  <a:cs typeface="Calibri"/>
                </a:rPr>
                <a:t> </a:t>
              </a:r>
            </a:p>
            <a:p>
              <a:pPr marL="57150" lvl="0" indent="0" algn="ctr" defTabSz="222250">
                <a:lnSpc>
                  <a:spcPct val="90000"/>
                </a:lnSpc>
                <a:spcBef>
                  <a:spcPct val="0"/>
                </a:spcBef>
                <a:spcAft>
                  <a:spcPct val="15000"/>
                </a:spcAft>
                <a:buNone/>
              </a:pPr>
              <a:endParaRPr lang="el-GR" sz="3600" kern="1200" dirty="0"/>
            </a:p>
          </p:txBody>
        </p:sp>
      </p:gr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pic>
        <p:nvPicPr>
          <p:cNvPr id="9" name="8 - Εικόνα" descr="shutterstock_203488237.jpg"/>
          <p:cNvPicPr>
            <a:picLocks noChangeAspect="1"/>
          </p:cNvPicPr>
          <p:nvPr/>
        </p:nvPicPr>
        <p:blipFill>
          <a:blip r:embed="rId5" cstate="print"/>
          <a:stretch>
            <a:fillRect/>
          </a:stretch>
        </p:blipFill>
        <p:spPr>
          <a:xfrm>
            <a:off x="5929322" y="2143116"/>
            <a:ext cx="3048000" cy="20330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pic>
        <p:nvPicPr>
          <p:cNvPr id="8" name="7 - Εικόνα" descr="distance calculator.jpg"/>
          <p:cNvPicPr>
            <a:picLocks noChangeAspect="1"/>
          </p:cNvPicPr>
          <p:nvPr/>
        </p:nvPicPr>
        <p:blipFill>
          <a:blip r:embed="rId5" cstate="print"/>
          <a:stretch>
            <a:fillRect/>
          </a:stretch>
        </p:blipFill>
        <p:spPr>
          <a:xfrm>
            <a:off x="714348" y="1571612"/>
            <a:ext cx="6929486" cy="507209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n-US" sz="3000" b="1" dirty="0" smtClean="0">
                <a:solidFill>
                  <a:srgbClr val="0070C0"/>
                </a:solidFill>
              </a:rPr>
              <a:t>Transnational Project Meetings </a:t>
            </a:r>
            <a:r>
              <a:rPr lang="el-GR" sz="2000" b="1" dirty="0" smtClean="0">
                <a:solidFill>
                  <a:srgbClr val="0070C0"/>
                </a:solidFill>
              </a:rPr>
              <a:t>(</a:t>
            </a:r>
            <a:r>
              <a:rPr lang="en-US" sz="2000" b="1" dirty="0" smtClean="0">
                <a:solidFill>
                  <a:srgbClr val="0070C0"/>
                </a:solidFill>
              </a:rPr>
              <a:t>Max 23.000€/</a:t>
            </a:r>
            <a:r>
              <a:rPr lang="el-GR" sz="2000" b="1" dirty="0" smtClean="0">
                <a:solidFill>
                  <a:srgbClr val="0070C0"/>
                </a:solidFill>
              </a:rPr>
              <a:t>έτος)</a:t>
            </a:r>
            <a:endParaRPr lang="en-US" sz="20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grpSp>
        <p:nvGrpSpPr>
          <p:cNvPr id="3" name="Ομάδα 2"/>
          <p:cNvGrpSpPr/>
          <p:nvPr/>
        </p:nvGrpSpPr>
        <p:grpSpPr>
          <a:xfrm>
            <a:off x="496578" y="2179461"/>
            <a:ext cx="8071866" cy="4561908"/>
            <a:chOff x="496578" y="2179461"/>
            <a:chExt cx="8071866" cy="4561908"/>
          </a:xfrm>
        </p:grpSpPr>
        <p:sp>
          <p:nvSpPr>
            <p:cNvPr id="8" name="Ελεύθερη σχεδίαση 7"/>
            <p:cNvSpPr/>
            <p:nvPr/>
          </p:nvSpPr>
          <p:spPr>
            <a:xfrm>
              <a:off x="522725" y="2492896"/>
              <a:ext cx="711605" cy="905467"/>
            </a:xfrm>
            <a:custGeom>
              <a:avLst/>
              <a:gdLst>
                <a:gd name="connsiteX0" fmla="*/ 0 w 1132456"/>
                <a:gd name="connsiteY0" fmla="*/ 0 h 792719"/>
                <a:gd name="connsiteX1" fmla="*/ 736097 w 1132456"/>
                <a:gd name="connsiteY1" fmla="*/ 0 h 792719"/>
                <a:gd name="connsiteX2" fmla="*/ 1132456 w 1132456"/>
                <a:gd name="connsiteY2" fmla="*/ 396360 h 792719"/>
                <a:gd name="connsiteX3" fmla="*/ 736097 w 1132456"/>
                <a:gd name="connsiteY3" fmla="*/ 792719 h 792719"/>
                <a:gd name="connsiteX4" fmla="*/ 0 w 1132456"/>
                <a:gd name="connsiteY4" fmla="*/ 792719 h 792719"/>
                <a:gd name="connsiteX5" fmla="*/ 396360 w 1132456"/>
                <a:gd name="connsiteY5" fmla="*/ 396360 h 792719"/>
                <a:gd name="connsiteX6" fmla="*/ 0 w 1132456"/>
                <a:gd name="connsiteY6" fmla="*/ 0 h 7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456" h="792719">
                  <a:moveTo>
                    <a:pt x="1132455" y="0"/>
                  </a:moveTo>
                  <a:lnTo>
                    <a:pt x="1132455" y="515268"/>
                  </a:lnTo>
                  <a:lnTo>
                    <a:pt x="566227" y="792719"/>
                  </a:lnTo>
                  <a:lnTo>
                    <a:pt x="1" y="515268"/>
                  </a:lnTo>
                  <a:lnTo>
                    <a:pt x="1" y="0"/>
                  </a:lnTo>
                  <a:lnTo>
                    <a:pt x="566227" y="277452"/>
                  </a:lnTo>
                  <a:lnTo>
                    <a:pt x="113245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 tIns="405886" rIns="9525" bIns="405884" numCol="1" spcCol="1270" anchor="ctr" anchorCtr="0">
              <a:noAutofit/>
            </a:bodyPr>
            <a:lstStyle/>
            <a:p>
              <a:pPr lvl="0" algn="ctr" defTabSz="666750" rtl="0">
                <a:lnSpc>
                  <a:spcPct val="90000"/>
                </a:lnSpc>
                <a:spcBef>
                  <a:spcPct val="0"/>
                </a:spcBef>
                <a:spcAft>
                  <a:spcPct val="35000"/>
                </a:spcAft>
              </a:pPr>
              <a:endParaRPr lang="en-GB" sz="1500" kern="1200" dirty="0"/>
            </a:p>
          </p:txBody>
        </p:sp>
        <p:sp>
          <p:nvSpPr>
            <p:cNvPr id="9" name="Ελεύθερη σχεδίαση 8"/>
            <p:cNvSpPr/>
            <p:nvPr/>
          </p:nvSpPr>
          <p:spPr>
            <a:xfrm>
              <a:off x="1368275" y="2179461"/>
              <a:ext cx="7200169" cy="1753595"/>
            </a:xfrm>
            <a:custGeom>
              <a:avLst/>
              <a:gdLst>
                <a:gd name="connsiteX0" fmla="*/ 330454 w 1982683"/>
                <a:gd name="connsiteY0" fmla="*/ 0 h 7200168"/>
                <a:gd name="connsiteX1" fmla="*/ 1652229 w 1982683"/>
                <a:gd name="connsiteY1" fmla="*/ 0 h 7200168"/>
                <a:gd name="connsiteX2" fmla="*/ 1982683 w 1982683"/>
                <a:gd name="connsiteY2" fmla="*/ 330454 h 7200168"/>
                <a:gd name="connsiteX3" fmla="*/ 1982683 w 1982683"/>
                <a:gd name="connsiteY3" fmla="*/ 7200168 h 7200168"/>
                <a:gd name="connsiteX4" fmla="*/ 1982683 w 1982683"/>
                <a:gd name="connsiteY4" fmla="*/ 7200168 h 7200168"/>
                <a:gd name="connsiteX5" fmla="*/ 0 w 1982683"/>
                <a:gd name="connsiteY5" fmla="*/ 7200168 h 7200168"/>
                <a:gd name="connsiteX6" fmla="*/ 0 w 1982683"/>
                <a:gd name="connsiteY6" fmla="*/ 7200168 h 7200168"/>
                <a:gd name="connsiteX7" fmla="*/ 0 w 1982683"/>
                <a:gd name="connsiteY7" fmla="*/ 330454 h 7200168"/>
                <a:gd name="connsiteX8" fmla="*/ 330454 w 1982683"/>
                <a:gd name="connsiteY8" fmla="*/ 0 h 72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683" h="7200168">
                  <a:moveTo>
                    <a:pt x="1982683" y="1200054"/>
                  </a:moveTo>
                  <a:lnTo>
                    <a:pt x="1982683" y="6000114"/>
                  </a:lnTo>
                  <a:cubicBezTo>
                    <a:pt x="1982683" y="6662886"/>
                    <a:pt x="1941943" y="7200166"/>
                    <a:pt x="1891687" y="7200166"/>
                  </a:cubicBezTo>
                  <a:lnTo>
                    <a:pt x="0" y="7200166"/>
                  </a:lnTo>
                  <a:lnTo>
                    <a:pt x="0" y="7200166"/>
                  </a:lnTo>
                  <a:lnTo>
                    <a:pt x="0" y="2"/>
                  </a:lnTo>
                  <a:lnTo>
                    <a:pt x="0" y="2"/>
                  </a:lnTo>
                  <a:lnTo>
                    <a:pt x="1891687" y="2"/>
                  </a:lnTo>
                  <a:cubicBezTo>
                    <a:pt x="1941943" y="2"/>
                    <a:pt x="1982683" y="537282"/>
                    <a:pt x="1982683" y="120005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108217" rIns="108217" bIns="108218"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tabLst/>
                <a:defRPr/>
              </a:pPr>
              <a:r>
                <a:rPr lang="el-GR" sz="1800" kern="1200" dirty="0" smtClean="0"/>
                <a:t>Ο δικαιούχος δηλώνει στο Εργαλείο Κινητικότητας (</a:t>
              </a:r>
              <a:r>
                <a:rPr lang="en-US" sz="1800" kern="1200" dirty="0" smtClean="0"/>
                <a:t>Mobility Tool</a:t>
              </a:r>
              <a:r>
                <a:rPr lang="el-GR" sz="1800" kern="1200" dirty="0" smtClean="0"/>
                <a:t>):</a:t>
              </a:r>
              <a:endParaRPr lang="en-US" sz="1800" kern="1200" dirty="0" smtClean="0"/>
            </a:p>
            <a:p>
              <a:pPr marL="342900" marR="0" lvl="1" indent="-342900" algn="l" defTabSz="914400" rtl="0" eaLnBrk="1" fontAlgn="auto" latinLnBrk="0" hangingPunct="1">
                <a:lnSpc>
                  <a:spcPct val="100000"/>
                </a:lnSpc>
                <a:spcBef>
                  <a:spcPct val="0"/>
                </a:spcBef>
                <a:spcAft>
                  <a:spcPts val="0"/>
                </a:spcAft>
                <a:buClrTx/>
                <a:buSzTx/>
                <a:buFont typeface="+mj-lt"/>
                <a:buAutoNum type="arabicPeriod"/>
                <a:tabLst/>
                <a:defRPr/>
              </a:pPr>
              <a:r>
                <a:rPr lang="el-GR" dirty="0"/>
                <a:t>Α</a:t>
              </a:r>
              <a:r>
                <a:rPr lang="el-GR" sz="1800" kern="1200" dirty="0" smtClean="0"/>
                <a:t>ριθμό συμμετεχόντων</a:t>
              </a:r>
              <a:endParaRPr lang="en-US" sz="1800" kern="1200" dirty="0" smtClean="0"/>
            </a:p>
            <a:p>
              <a:pPr marL="342900" marR="0" lvl="1" indent="-342900" algn="l" defTabSz="914400" rtl="0" eaLnBrk="1" fontAlgn="auto" latinLnBrk="0" hangingPunct="1">
                <a:lnSpc>
                  <a:spcPct val="100000"/>
                </a:lnSpc>
                <a:spcBef>
                  <a:spcPct val="0"/>
                </a:spcBef>
                <a:spcAft>
                  <a:spcPts val="0"/>
                </a:spcAft>
                <a:buClrTx/>
                <a:buSzTx/>
                <a:buFont typeface="+mj-lt"/>
                <a:buAutoNum type="arabicPeriod"/>
                <a:tabLst/>
                <a:defRPr/>
              </a:pPr>
              <a:r>
                <a:rPr lang="el-GR" dirty="0"/>
                <a:t>Ο</a:t>
              </a:r>
              <a:r>
                <a:rPr lang="el-GR" sz="1800" kern="1200" dirty="0" smtClean="0"/>
                <a:t>νοματεπώνυμο του κάθε συμμετέχοντα</a:t>
              </a:r>
              <a:endParaRPr lang="en-US" sz="1800" kern="1200" dirty="0" smtClean="0"/>
            </a:p>
            <a:p>
              <a:pPr marL="342900" marR="0" lvl="1" indent="-342900" algn="l" defTabSz="914400" rtl="0" eaLnBrk="1" fontAlgn="auto" latinLnBrk="0" hangingPunct="1">
                <a:lnSpc>
                  <a:spcPct val="100000"/>
                </a:lnSpc>
                <a:spcBef>
                  <a:spcPct val="0"/>
                </a:spcBef>
                <a:spcAft>
                  <a:spcPts val="0"/>
                </a:spcAft>
                <a:buClrTx/>
                <a:buSzTx/>
                <a:buFont typeface="+mj-lt"/>
                <a:buAutoNum type="arabicPeriod"/>
                <a:tabLst/>
                <a:defRPr/>
              </a:pPr>
              <a:r>
                <a:rPr lang="el-GR" dirty="0"/>
                <a:t>Τ</a:t>
              </a:r>
              <a:r>
                <a:rPr lang="el-GR" dirty="0" smtClean="0"/>
                <a:t>ό</a:t>
              </a:r>
              <a:r>
                <a:rPr lang="el-GR" sz="1800" kern="1200" dirty="0" smtClean="0"/>
                <a:t>πο προέλευσης (</a:t>
              </a:r>
              <a:r>
                <a:rPr lang="el-GR" sz="1800" b="1" kern="1200" dirty="0" smtClean="0"/>
                <a:t>Έδρα του σχολείου</a:t>
              </a:r>
              <a:r>
                <a:rPr lang="el-GR" sz="1800" kern="1200" dirty="0" smtClean="0"/>
                <a:t>)</a:t>
              </a:r>
              <a:endParaRPr lang="en-US" sz="1800" kern="1200" dirty="0" smtClean="0"/>
            </a:p>
            <a:p>
              <a:pPr marL="342900" marR="0" lvl="1" indent="-342900" algn="l" defTabSz="914400" rtl="0" eaLnBrk="1" fontAlgn="auto" latinLnBrk="0" hangingPunct="1">
                <a:lnSpc>
                  <a:spcPct val="100000"/>
                </a:lnSpc>
                <a:spcBef>
                  <a:spcPct val="0"/>
                </a:spcBef>
                <a:spcAft>
                  <a:spcPts val="0"/>
                </a:spcAft>
                <a:buClrTx/>
                <a:buSzTx/>
                <a:buFont typeface="+mj-lt"/>
                <a:buAutoNum type="arabicPeriod"/>
                <a:tabLst/>
                <a:defRPr/>
              </a:pPr>
              <a:r>
                <a:rPr lang="el-GR" dirty="0"/>
                <a:t>Τ</a:t>
              </a:r>
              <a:r>
                <a:rPr lang="el-GR" sz="1800" kern="1200" dirty="0" smtClean="0"/>
                <a:t>όπο προορισμού (</a:t>
              </a:r>
              <a:r>
                <a:rPr lang="el-GR" sz="1800" b="1" kern="1200" dirty="0" smtClean="0"/>
                <a:t>Έδρα του φορέα υποδοχής</a:t>
              </a:r>
              <a:r>
                <a:rPr lang="el-GR" sz="1800" kern="1200" dirty="0" smtClean="0"/>
                <a:t>)</a:t>
              </a:r>
              <a:endParaRPr lang="en-US" sz="1800" kern="1200" dirty="0" smtClean="0"/>
            </a:p>
            <a:p>
              <a:pPr marL="342900" marR="0" lvl="1" indent="-342900" algn="l" defTabSz="914400" rtl="0" eaLnBrk="1" fontAlgn="auto" latinLnBrk="0" hangingPunct="1">
                <a:lnSpc>
                  <a:spcPct val="100000"/>
                </a:lnSpc>
                <a:spcBef>
                  <a:spcPct val="0"/>
                </a:spcBef>
                <a:spcAft>
                  <a:spcPts val="0"/>
                </a:spcAft>
                <a:buClrTx/>
                <a:buSzTx/>
                <a:buFont typeface="+mj-lt"/>
                <a:buAutoNum type="arabicPeriod"/>
                <a:tabLst/>
                <a:defRPr/>
              </a:pPr>
              <a:r>
                <a:rPr lang="el-GR" dirty="0"/>
                <a:t>Χ</a:t>
              </a:r>
              <a:r>
                <a:rPr lang="el-GR" sz="1800" kern="1200" dirty="0" smtClean="0"/>
                <a:t>ιλιομετρική απόσταση (</a:t>
              </a:r>
              <a:r>
                <a:rPr lang="en-US" sz="1800" kern="1200" dirty="0" smtClean="0"/>
                <a:t>online distance calculator</a:t>
              </a:r>
              <a:r>
                <a:rPr lang="el-GR" sz="1800" kern="1200" dirty="0" smtClean="0"/>
                <a:t>). </a:t>
              </a:r>
              <a:endParaRPr lang="en-US" sz="1800" kern="1200" dirty="0" smtClean="0"/>
            </a:p>
          </p:txBody>
        </p:sp>
        <p:sp>
          <p:nvSpPr>
            <p:cNvPr id="10" name="Ελεύθερη σχεδίαση 9"/>
            <p:cNvSpPr/>
            <p:nvPr/>
          </p:nvSpPr>
          <p:spPr>
            <a:xfrm>
              <a:off x="496578" y="4322408"/>
              <a:ext cx="684708" cy="618760"/>
            </a:xfrm>
            <a:custGeom>
              <a:avLst/>
              <a:gdLst>
                <a:gd name="connsiteX0" fmla="*/ 0 w 1132456"/>
                <a:gd name="connsiteY0" fmla="*/ 0 h 792719"/>
                <a:gd name="connsiteX1" fmla="*/ 736097 w 1132456"/>
                <a:gd name="connsiteY1" fmla="*/ 0 h 792719"/>
                <a:gd name="connsiteX2" fmla="*/ 1132456 w 1132456"/>
                <a:gd name="connsiteY2" fmla="*/ 396360 h 792719"/>
                <a:gd name="connsiteX3" fmla="*/ 736097 w 1132456"/>
                <a:gd name="connsiteY3" fmla="*/ 792719 h 792719"/>
                <a:gd name="connsiteX4" fmla="*/ 0 w 1132456"/>
                <a:gd name="connsiteY4" fmla="*/ 792719 h 792719"/>
                <a:gd name="connsiteX5" fmla="*/ 396360 w 1132456"/>
                <a:gd name="connsiteY5" fmla="*/ 396360 h 792719"/>
                <a:gd name="connsiteX6" fmla="*/ 0 w 1132456"/>
                <a:gd name="connsiteY6" fmla="*/ 0 h 7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456" h="792719">
                  <a:moveTo>
                    <a:pt x="1132455" y="0"/>
                  </a:moveTo>
                  <a:lnTo>
                    <a:pt x="1132455" y="515268"/>
                  </a:lnTo>
                  <a:lnTo>
                    <a:pt x="566227" y="792719"/>
                  </a:lnTo>
                  <a:lnTo>
                    <a:pt x="1" y="515268"/>
                  </a:lnTo>
                  <a:lnTo>
                    <a:pt x="1" y="0"/>
                  </a:lnTo>
                  <a:lnTo>
                    <a:pt x="566227" y="277452"/>
                  </a:lnTo>
                  <a:lnTo>
                    <a:pt x="113245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 tIns="405886" rIns="9525" bIns="405884" numCol="1" spcCol="1270" anchor="ctr" anchorCtr="0">
              <a:noAutofit/>
            </a:bodyPr>
            <a:lstStyle/>
            <a:p>
              <a:pPr lvl="0" algn="ctr" defTabSz="666750" rtl="0">
                <a:lnSpc>
                  <a:spcPct val="90000"/>
                </a:lnSpc>
                <a:spcBef>
                  <a:spcPct val="0"/>
                </a:spcBef>
                <a:spcAft>
                  <a:spcPct val="35000"/>
                </a:spcAft>
              </a:pPr>
              <a:endParaRPr lang="en-GB" sz="1500" kern="1200" dirty="0"/>
            </a:p>
          </p:txBody>
        </p:sp>
        <p:sp>
          <p:nvSpPr>
            <p:cNvPr id="11" name="Ελεύθερη σχεδίαση 10"/>
            <p:cNvSpPr/>
            <p:nvPr/>
          </p:nvSpPr>
          <p:spPr>
            <a:xfrm>
              <a:off x="1338573" y="4149825"/>
              <a:ext cx="7200168" cy="1202656"/>
            </a:xfrm>
            <a:custGeom>
              <a:avLst/>
              <a:gdLst>
                <a:gd name="connsiteX0" fmla="*/ 200447 w 1202656"/>
                <a:gd name="connsiteY0" fmla="*/ 0 h 7200168"/>
                <a:gd name="connsiteX1" fmla="*/ 1002209 w 1202656"/>
                <a:gd name="connsiteY1" fmla="*/ 0 h 7200168"/>
                <a:gd name="connsiteX2" fmla="*/ 1202656 w 1202656"/>
                <a:gd name="connsiteY2" fmla="*/ 200447 h 7200168"/>
                <a:gd name="connsiteX3" fmla="*/ 1202656 w 1202656"/>
                <a:gd name="connsiteY3" fmla="*/ 7200168 h 7200168"/>
                <a:gd name="connsiteX4" fmla="*/ 1202656 w 1202656"/>
                <a:gd name="connsiteY4" fmla="*/ 7200168 h 7200168"/>
                <a:gd name="connsiteX5" fmla="*/ 0 w 1202656"/>
                <a:gd name="connsiteY5" fmla="*/ 7200168 h 7200168"/>
                <a:gd name="connsiteX6" fmla="*/ 0 w 1202656"/>
                <a:gd name="connsiteY6" fmla="*/ 7200168 h 7200168"/>
                <a:gd name="connsiteX7" fmla="*/ 0 w 1202656"/>
                <a:gd name="connsiteY7" fmla="*/ 200447 h 7200168"/>
                <a:gd name="connsiteX8" fmla="*/ 200447 w 1202656"/>
                <a:gd name="connsiteY8" fmla="*/ 0 h 72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656" h="7200168">
                  <a:moveTo>
                    <a:pt x="1202656" y="1200054"/>
                  </a:moveTo>
                  <a:lnTo>
                    <a:pt x="1202656" y="6000114"/>
                  </a:lnTo>
                  <a:cubicBezTo>
                    <a:pt x="1202656" y="6662887"/>
                    <a:pt x="1187666" y="7200168"/>
                    <a:pt x="1169175" y="7200168"/>
                  </a:cubicBezTo>
                  <a:lnTo>
                    <a:pt x="0" y="7200168"/>
                  </a:lnTo>
                  <a:lnTo>
                    <a:pt x="0" y="7200168"/>
                  </a:lnTo>
                  <a:lnTo>
                    <a:pt x="0" y="0"/>
                  </a:lnTo>
                  <a:lnTo>
                    <a:pt x="0" y="0"/>
                  </a:lnTo>
                  <a:lnTo>
                    <a:pt x="1169175" y="0"/>
                  </a:lnTo>
                  <a:cubicBezTo>
                    <a:pt x="1187666" y="0"/>
                    <a:pt x="1202656" y="537281"/>
                    <a:pt x="1202656" y="120005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70138" rIns="70138" bIns="70140"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tabLst/>
                <a:defRPr/>
              </a:pPr>
              <a:r>
                <a:rPr lang="el-GR" sz="1800" kern="1200" dirty="0" smtClean="0"/>
                <a:t>Σε περίπτωση που δηλώνεται διαφορετικός τόπος προέλευσης ή τόπος προορισμού, θα πρέπει να εγκριθεί από την ΕΜ και  κατόπιν να αιτιολογήσει  αυτή τη διαφοροποίηση στο </a:t>
              </a:r>
              <a:r>
                <a:rPr lang="en-US" sz="1800" kern="1200" dirty="0" smtClean="0"/>
                <a:t>Mobility Tool</a:t>
              </a:r>
              <a:r>
                <a:rPr lang="el-GR" sz="1800" kern="1200" dirty="0" smtClean="0"/>
                <a:t>.</a:t>
              </a:r>
              <a:endParaRPr lang="en-GB" sz="1800" kern="1200" dirty="0" smtClean="0"/>
            </a:p>
          </p:txBody>
        </p:sp>
        <p:sp>
          <p:nvSpPr>
            <p:cNvPr id="12" name="Ελεύθερη σχεδίαση 11"/>
            <p:cNvSpPr/>
            <p:nvPr/>
          </p:nvSpPr>
          <p:spPr>
            <a:xfrm>
              <a:off x="545413" y="5546476"/>
              <a:ext cx="612700" cy="618828"/>
            </a:xfrm>
            <a:custGeom>
              <a:avLst/>
              <a:gdLst>
                <a:gd name="connsiteX0" fmla="*/ 0 w 1132456"/>
                <a:gd name="connsiteY0" fmla="*/ 0 h 792719"/>
                <a:gd name="connsiteX1" fmla="*/ 736097 w 1132456"/>
                <a:gd name="connsiteY1" fmla="*/ 0 h 792719"/>
                <a:gd name="connsiteX2" fmla="*/ 1132456 w 1132456"/>
                <a:gd name="connsiteY2" fmla="*/ 396360 h 792719"/>
                <a:gd name="connsiteX3" fmla="*/ 736097 w 1132456"/>
                <a:gd name="connsiteY3" fmla="*/ 792719 h 792719"/>
                <a:gd name="connsiteX4" fmla="*/ 0 w 1132456"/>
                <a:gd name="connsiteY4" fmla="*/ 792719 h 792719"/>
                <a:gd name="connsiteX5" fmla="*/ 396360 w 1132456"/>
                <a:gd name="connsiteY5" fmla="*/ 396360 h 792719"/>
                <a:gd name="connsiteX6" fmla="*/ 0 w 1132456"/>
                <a:gd name="connsiteY6" fmla="*/ 0 h 7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456" h="792719">
                  <a:moveTo>
                    <a:pt x="1132455" y="0"/>
                  </a:moveTo>
                  <a:lnTo>
                    <a:pt x="1132455" y="515268"/>
                  </a:lnTo>
                  <a:lnTo>
                    <a:pt x="566227" y="792719"/>
                  </a:lnTo>
                  <a:lnTo>
                    <a:pt x="1" y="515268"/>
                  </a:lnTo>
                  <a:lnTo>
                    <a:pt x="1" y="0"/>
                  </a:lnTo>
                  <a:lnTo>
                    <a:pt x="566227" y="277452"/>
                  </a:lnTo>
                  <a:lnTo>
                    <a:pt x="113245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 tIns="405886" rIns="9525" bIns="405884" numCol="1" spcCol="1270" anchor="ctr" anchorCtr="0">
              <a:noAutofit/>
            </a:bodyPr>
            <a:lstStyle/>
            <a:p>
              <a:pPr lvl="0" algn="ctr" defTabSz="666750" rtl="0">
                <a:lnSpc>
                  <a:spcPct val="90000"/>
                </a:lnSpc>
                <a:spcBef>
                  <a:spcPct val="0"/>
                </a:spcBef>
                <a:spcAft>
                  <a:spcPct val="35000"/>
                </a:spcAft>
              </a:pPr>
              <a:endParaRPr lang="en-GB" sz="1500" kern="1200" dirty="0"/>
            </a:p>
          </p:txBody>
        </p:sp>
        <p:sp>
          <p:nvSpPr>
            <p:cNvPr id="13" name="Ελεύθερη σχεδίαση 12"/>
            <p:cNvSpPr/>
            <p:nvPr/>
          </p:nvSpPr>
          <p:spPr>
            <a:xfrm>
              <a:off x="1375418" y="5445225"/>
              <a:ext cx="7193025" cy="1296144"/>
            </a:xfrm>
            <a:custGeom>
              <a:avLst/>
              <a:gdLst>
                <a:gd name="connsiteX0" fmla="*/ 203879 w 1223252"/>
                <a:gd name="connsiteY0" fmla="*/ 0 h 7090077"/>
                <a:gd name="connsiteX1" fmla="*/ 1019373 w 1223252"/>
                <a:gd name="connsiteY1" fmla="*/ 0 h 7090077"/>
                <a:gd name="connsiteX2" fmla="*/ 1223252 w 1223252"/>
                <a:gd name="connsiteY2" fmla="*/ 203879 h 7090077"/>
                <a:gd name="connsiteX3" fmla="*/ 1223252 w 1223252"/>
                <a:gd name="connsiteY3" fmla="*/ 7090077 h 7090077"/>
                <a:gd name="connsiteX4" fmla="*/ 1223252 w 1223252"/>
                <a:gd name="connsiteY4" fmla="*/ 7090077 h 7090077"/>
                <a:gd name="connsiteX5" fmla="*/ 0 w 1223252"/>
                <a:gd name="connsiteY5" fmla="*/ 7090077 h 7090077"/>
                <a:gd name="connsiteX6" fmla="*/ 0 w 1223252"/>
                <a:gd name="connsiteY6" fmla="*/ 7090077 h 7090077"/>
                <a:gd name="connsiteX7" fmla="*/ 0 w 1223252"/>
                <a:gd name="connsiteY7" fmla="*/ 203879 h 7090077"/>
                <a:gd name="connsiteX8" fmla="*/ 203879 w 1223252"/>
                <a:gd name="connsiteY8" fmla="*/ 0 h 709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52" h="7090077">
                  <a:moveTo>
                    <a:pt x="1223252" y="1181703"/>
                  </a:moveTo>
                  <a:lnTo>
                    <a:pt x="1223252" y="5908374"/>
                  </a:lnTo>
                  <a:cubicBezTo>
                    <a:pt x="1223252" y="6561008"/>
                    <a:pt x="1207503" y="7090074"/>
                    <a:pt x="1188077" y="7090074"/>
                  </a:cubicBezTo>
                  <a:lnTo>
                    <a:pt x="0" y="7090074"/>
                  </a:lnTo>
                  <a:lnTo>
                    <a:pt x="0" y="7090074"/>
                  </a:lnTo>
                  <a:lnTo>
                    <a:pt x="0" y="3"/>
                  </a:lnTo>
                  <a:lnTo>
                    <a:pt x="0" y="3"/>
                  </a:lnTo>
                  <a:lnTo>
                    <a:pt x="1188077" y="3"/>
                  </a:lnTo>
                  <a:cubicBezTo>
                    <a:pt x="1207503" y="3"/>
                    <a:pt x="1223252" y="529069"/>
                    <a:pt x="1223252" y="118170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71144" rIns="71144" bIns="7114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tabLst/>
                <a:defRPr/>
              </a:pPr>
              <a:r>
                <a:rPr lang="el-GR" sz="1800" kern="1200" dirty="0" smtClean="0"/>
                <a:t>Οι συμμετέχοντες στην κινητικότητα θα πρέπει να ανήκουν στο προσωπικό των σχολείων – εταίρων.</a:t>
              </a:r>
              <a:endParaRPr lang="en-GB" dirty="0" smtClean="0"/>
            </a:p>
            <a:p>
              <a:pPr marL="0" lvl="1">
                <a:spcBef>
                  <a:spcPct val="0"/>
                </a:spcBef>
              </a:pPr>
              <a:r>
                <a:rPr lang="el-GR" dirty="0"/>
                <a:t>Το ποσό της επιχορήγησης </a:t>
              </a:r>
              <a:r>
                <a:rPr lang="el-GR" b="1" dirty="0"/>
                <a:t>υπολογίζεται αυτόματα </a:t>
              </a:r>
              <a:r>
                <a:rPr lang="el-GR" dirty="0"/>
                <a:t>από το </a:t>
              </a:r>
              <a:r>
                <a:rPr lang="en-US" dirty="0"/>
                <a:t>Mobility Tool</a:t>
              </a:r>
              <a:r>
                <a:rPr lang="el-GR" dirty="0" smtClean="0"/>
                <a:t>.</a:t>
              </a:r>
            </a:p>
            <a:p>
              <a:pPr marL="0" lvl="1">
                <a:spcBef>
                  <a:spcPct val="0"/>
                </a:spcBef>
              </a:pPr>
              <a:r>
                <a:rPr lang="el-GR" b="1" u="sng" dirty="0" smtClean="0"/>
                <a:t>Δικαιολογητικά</a:t>
              </a:r>
              <a:r>
                <a:rPr lang="el-GR" dirty="0" smtClean="0"/>
                <a:t>: Βεβαίωση από τον οργανισμό υποδοχής, εισιτήρια κλπ</a:t>
              </a:r>
              <a:endParaRPr lang="en-GB" dirty="0"/>
            </a:p>
          </p:txBody>
        </p:sp>
      </p:grpSp>
    </p:spTree>
    <p:extLst>
      <p:ext uri="{BB962C8B-B14F-4D97-AF65-F5344CB8AC3E}">
        <p14:creationId xmlns:p14="http://schemas.microsoft.com/office/powerpoint/2010/main" xmlns="" val="78944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286124"/>
            <a:ext cx="8099380" cy="1087529"/>
          </a:xfrm>
        </p:spPr>
        <p:txBody>
          <a:bodyPr vert="horz" lIns="91440" tIns="45720" rIns="91440" bIns="45720" rtlCol="0" anchor="ctr">
            <a:noAutofit/>
          </a:bodyPr>
          <a:lstStyle/>
          <a:p>
            <a:r>
              <a:rPr lang="el-GR" sz="3000" b="1" dirty="0" smtClean="0">
                <a:solidFill>
                  <a:srgbClr val="0070C0"/>
                </a:solidFill>
              </a:rPr>
              <a:t>ΠΝΕΥΜΑΤΙΚΑ ΠΡΟΪΟΝΤΑ</a:t>
            </a:r>
            <a:br>
              <a:rPr lang="el-GR" sz="3000" b="1" dirty="0" smtClean="0">
                <a:solidFill>
                  <a:srgbClr val="0070C0"/>
                </a:solidFill>
              </a:rPr>
            </a:br>
            <a:endParaRPr lang="el-GR" sz="16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n-US" sz="3000" b="1" dirty="0" smtClean="0">
                <a:solidFill>
                  <a:srgbClr val="0070C0"/>
                </a:solidFill>
              </a:rPr>
              <a:t>Intellectual Outputs / </a:t>
            </a:r>
            <a:r>
              <a:rPr lang="el-GR" sz="3000" b="1" dirty="0" smtClean="0">
                <a:solidFill>
                  <a:srgbClr val="0070C0"/>
                </a:solidFill>
              </a:rPr>
              <a:t>Πνευματικά Προϊόντα</a:t>
            </a:r>
            <a:endParaRPr lang="en-US" sz="30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16" name="15 - Στρογγυλεμένο ορθογώνιο"/>
          <p:cNvSpPr/>
          <p:nvPr/>
        </p:nvSpPr>
        <p:spPr>
          <a:xfrm>
            <a:off x="1428728" y="5214950"/>
            <a:ext cx="5143536" cy="1428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l-GR" dirty="0" smtClean="0">
                <a:solidFill>
                  <a:schemeClr val="tx1"/>
                </a:solidFill>
              </a:rPr>
              <a:t>Το παραγόμενο προϊόν πρέπει να είναι </a:t>
            </a:r>
            <a:r>
              <a:rPr lang="el-GR" b="1" dirty="0" smtClean="0">
                <a:solidFill>
                  <a:schemeClr val="tx1"/>
                </a:solidFill>
              </a:rPr>
              <a:t>ουσιώδες </a:t>
            </a:r>
            <a:r>
              <a:rPr lang="el-GR" dirty="0" smtClean="0">
                <a:solidFill>
                  <a:schemeClr val="tx1"/>
                </a:solidFill>
              </a:rPr>
              <a:t>σε </a:t>
            </a:r>
            <a:r>
              <a:rPr lang="el-GR" b="1" dirty="0" smtClean="0">
                <a:solidFill>
                  <a:schemeClr val="tx1"/>
                </a:solidFill>
              </a:rPr>
              <a:t>ποιότητα</a:t>
            </a:r>
            <a:r>
              <a:rPr lang="el-GR" dirty="0" smtClean="0">
                <a:solidFill>
                  <a:schemeClr val="tx1"/>
                </a:solidFill>
              </a:rPr>
              <a:t> και </a:t>
            </a:r>
            <a:r>
              <a:rPr lang="el-GR" b="1" dirty="0" smtClean="0">
                <a:solidFill>
                  <a:schemeClr val="tx1"/>
                </a:solidFill>
              </a:rPr>
              <a:t>ποσότητα και να δικαιολογεί το κόστος απασχόλησης προσωπικού</a:t>
            </a:r>
          </a:p>
          <a:p>
            <a:endParaRPr lang="el-GR" dirty="0"/>
          </a:p>
        </p:txBody>
      </p:sp>
      <p:pic>
        <p:nvPicPr>
          <p:cNvPr id="8" name="7 - Εικόνα" descr="θαυμαστικό 3.jpg"/>
          <p:cNvPicPr>
            <a:picLocks noChangeAspect="1"/>
          </p:cNvPicPr>
          <p:nvPr/>
        </p:nvPicPr>
        <p:blipFill>
          <a:blip r:embed="rId5" cstate="print"/>
          <a:stretch>
            <a:fillRect/>
          </a:stretch>
        </p:blipFill>
        <p:spPr>
          <a:xfrm>
            <a:off x="500034" y="4714884"/>
            <a:ext cx="903929" cy="928694"/>
          </a:xfrm>
          <a:prstGeom prst="rect">
            <a:avLst/>
          </a:prstGeom>
        </p:spPr>
      </p:pic>
      <p:sp>
        <p:nvSpPr>
          <p:cNvPr id="7" name="Στρογγυλεμένο ορθογώνιο 6"/>
          <p:cNvSpPr/>
          <p:nvPr/>
        </p:nvSpPr>
        <p:spPr>
          <a:xfrm>
            <a:off x="2857488" y="2214554"/>
            <a:ext cx="6000792" cy="11430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endParaRPr lang="el-GR" dirty="0" smtClean="0"/>
          </a:p>
          <a:p>
            <a:pPr lvl="0"/>
            <a:r>
              <a:rPr lang="el-GR" dirty="0" smtClean="0"/>
              <a:t>Ο </a:t>
            </a:r>
            <a:r>
              <a:rPr lang="el-GR" dirty="0"/>
              <a:t>συντονιστής </a:t>
            </a:r>
            <a:r>
              <a:rPr lang="el-GR" dirty="0" smtClean="0"/>
              <a:t>αναλαμβάνει να αναρτήσει στο</a:t>
            </a:r>
            <a:r>
              <a:rPr lang="el-GR" b="1" dirty="0" smtClean="0"/>
              <a:t> </a:t>
            </a:r>
            <a:r>
              <a:rPr lang="en-US" b="1" dirty="0"/>
              <a:t>Mobility </a:t>
            </a:r>
            <a:r>
              <a:rPr lang="en-US" b="1" dirty="0" smtClean="0"/>
              <a:t>Tool</a:t>
            </a:r>
            <a:r>
              <a:rPr lang="el-GR" dirty="0" smtClean="0"/>
              <a:t>, τις </a:t>
            </a:r>
            <a:r>
              <a:rPr lang="el-GR" dirty="0"/>
              <a:t>δραστηριότητες που πραγματοποιούνται και τα αποτελέσματα που </a:t>
            </a:r>
            <a:r>
              <a:rPr lang="el-GR" dirty="0" smtClean="0"/>
              <a:t>επιτυγχάνονται </a:t>
            </a:r>
            <a:r>
              <a:rPr lang="el-GR" dirty="0"/>
              <a:t>εκ μέρους του Σχεδίου ως συνόλου </a:t>
            </a:r>
            <a:endParaRPr lang="en-GB" dirty="0"/>
          </a:p>
          <a:p>
            <a:pPr algn="ctr"/>
            <a:endParaRPr lang="en-GB" dirty="0"/>
          </a:p>
        </p:txBody>
      </p:sp>
      <p:sp>
        <p:nvSpPr>
          <p:cNvPr id="9" name="Στρογγυλεμένο ορθογώνιο 8"/>
          <p:cNvSpPr/>
          <p:nvPr/>
        </p:nvSpPr>
        <p:spPr>
          <a:xfrm>
            <a:off x="2857488" y="3643314"/>
            <a:ext cx="5832648" cy="11464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endParaRPr lang="el-GR" dirty="0" smtClean="0"/>
          </a:p>
          <a:p>
            <a:pPr lvl="0" algn="ctr"/>
            <a:r>
              <a:rPr lang="el-GR" dirty="0" smtClean="0"/>
              <a:t>Ο </a:t>
            </a:r>
            <a:r>
              <a:rPr lang="el-GR" dirty="0"/>
              <a:t>δικαιούχος </a:t>
            </a:r>
            <a:r>
              <a:rPr lang="el-GR" dirty="0" smtClean="0"/>
              <a:t>αναλαμβάνει μέχρι την υποβολή </a:t>
            </a:r>
            <a:r>
              <a:rPr lang="el-GR" dirty="0"/>
              <a:t>της τελικής έκθεσης θα πρέπει να έχει αναρτήσει τα αποτελέσματα του Σχεδίου στην </a:t>
            </a:r>
            <a:r>
              <a:rPr lang="el-GR" b="1" dirty="0"/>
              <a:t>Πλατφόρμα Διάδοσης Αποτελεσμάτων</a:t>
            </a:r>
            <a:endParaRPr lang="en-GB" b="1" dirty="0"/>
          </a:p>
          <a:p>
            <a:pPr algn="ctr"/>
            <a:endParaRPr lang="en-GB" dirty="0"/>
          </a:p>
        </p:txBody>
      </p:sp>
      <p:pic>
        <p:nvPicPr>
          <p:cNvPr id="13" name="12 - Εικόνα" descr="Canadian-government-funding-for-innovation.jpg"/>
          <p:cNvPicPr>
            <a:picLocks noChangeAspect="1"/>
          </p:cNvPicPr>
          <p:nvPr/>
        </p:nvPicPr>
        <p:blipFill>
          <a:blip r:embed="rId6" cstate="print"/>
          <a:stretch>
            <a:fillRect/>
          </a:stretch>
        </p:blipFill>
        <p:spPr>
          <a:xfrm>
            <a:off x="214282" y="2214554"/>
            <a:ext cx="2500330" cy="192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bg/>
                                          </p:spTgt>
                                        </p:tgtEl>
                                        <p:attrNameLst>
                                          <p:attrName>style.visibility</p:attrName>
                                        </p:attrNameLst>
                                      </p:cBhvr>
                                      <p:to>
                                        <p:strVal val="visible"/>
                                      </p:to>
                                    </p:set>
                                    <p:animEffect transition="in" filter="fade">
                                      <p:cBhvr>
                                        <p:cTn id="12" dur="2000"/>
                                        <p:tgtEl>
                                          <p:spTgt spid="1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n-US" sz="3000" b="1" dirty="0" smtClean="0">
                <a:solidFill>
                  <a:srgbClr val="0070C0"/>
                </a:solidFill>
              </a:rPr>
              <a:t>Intellectual Outputs / </a:t>
            </a:r>
            <a:r>
              <a:rPr lang="el-GR" sz="3000" b="1" dirty="0" smtClean="0">
                <a:solidFill>
                  <a:srgbClr val="0070C0"/>
                </a:solidFill>
              </a:rPr>
              <a:t>Πνευματικά Προϊόντα</a:t>
            </a:r>
            <a:endParaRPr lang="en-US" sz="30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sp>
        <p:nvSpPr>
          <p:cNvPr id="10" name="Στρογγυλεμένο ορθογώνιο 9"/>
          <p:cNvSpPr/>
          <p:nvPr/>
        </p:nvSpPr>
        <p:spPr>
          <a:xfrm>
            <a:off x="642910" y="2214554"/>
            <a:ext cx="5855083" cy="16561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spcBef>
                <a:spcPct val="20000"/>
              </a:spcBef>
            </a:pPr>
            <a:r>
              <a:rPr lang="el-GR" sz="1700" b="1" dirty="0">
                <a:solidFill>
                  <a:prstClr val="black"/>
                </a:solidFill>
              </a:rPr>
              <a:t>Κατηγορίες Δαπανών Προσωπικού (Αμοιβή /ημέρα)</a:t>
            </a:r>
          </a:p>
          <a:p>
            <a:pPr marL="431800" lvl="0" indent="-252413">
              <a:spcBef>
                <a:spcPct val="20000"/>
              </a:spcBef>
              <a:buClr>
                <a:srgbClr val="1F497D">
                  <a:lumMod val="75000"/>
                </a:srgbClr>
              </a:buClr>
              <a:buFont typeface="+mj-lt"/>
              <a:buAutoNum type="arabicPeriod"/>
            </a:pPr>
            <a:r>
              <a:rPr lang="en-US" sz="1700" dirty="0">
                <a:solidFill>
                  <a:prstClr val="black"/>
                </a:solidFill>
              </a:rPr>
              <a:t>Manager </a:t>
            </a:r>
            <a:endParaRPr lang="el-GR" sz="1700" dirty="0">
              <a:solidFill>
                <a:prstClr val="black"/>
              </a:solidFill>
            </a:endParaRPr>
          </a:p>
          <a:p>
            <a:pPr marL="431800" lvl="0" indent="-252413">
              <a:spcBef>
                <a:spcPct val="20000"/>
              </a:spcBef>
              <a:buClr>
                <a:srgbClr val="1F497D">
                  <a:lumMod val="75000"/>
                </a:srgbClr>
              </a:buClr>
              <a:buFont typeface="+mj-lt"/>
              <a:buAutoNum type="arabicPeriod"/>
            </a:pPr>
            <a:r>
              <a:rPr lang="el-GR" sz="1700" dirty="0">
                <a:solidFill>
                  <a:prstClr val="black"/>
                </a:solidFill>
              </a:rPr>
              <a:t>Ερευνητής/Δάσκαλος/Εκπαιδευτής</a:t>
            </a:r>
          </a:p>
          <a:p>
            <a:pPr marL="431800" lvl="0" indent="-252413">
              <a:spcBef>
                <a:spcPct val="20000"/>
              </a:spcBef>
              <a:buClr>
                <a:srgbClr val="1F497D">
                  <a:lumMod val="75000"/>
                </a:srgbClr>
              </a:buClr>
              <a:buFont typeface="+mj-lt"/>
              <a:buAutoNum type="arabicPeriod"/>
            </a:pPr>
            <a:r>
              <a:rPr lang="el-GR" sz="1700" dirty="0">
                <a:solidFill>
                  <a:prstClr val="black"/>
                </a:solidFill>
              </a:rPr>
              <a:t>Τεχνικός</a:t>
            </a:r>
          </a:p>
          <a:p>
            <a:pPr marL="431800" lvl="0" indent="-252413">
              <a:spcBef>
                <a:spcPct val="20000"/>
              </a:spcBef>
              <a:buClr>
                <a:srgbClr val="1F497D">
                  <a:lumMod val="75000"/>
                </a:srgbClr>
              </a:buClr>
              <a:buFont typeface="+mj-lt"/>
              <a:buAutoNum type="arabicPeriod"/>
            </a:pPr>
            <a:r>
              <a:rPr lang="el-GR" sz="1700" dirty="0">
                <a:solidFill>
                  <a:prstClr val="black"/>
                </a:solidFill>
              </a:rPr>
              <a:t>Διοικητικό προσωπικό</a:t>
            </a:r>
          </a:p>
        </p:txBody>
      </p:sp>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12" name="Υπότιτλος 11"/>
          <p:cNvSpPr>
            <a:spLocks noGrp="1"/>
          </p:cNvSpPr>
          <p:nvPr>
            <p:ph type="subTitle" idx="1"/>
          </p:nvPr>
        </p:nvSpPr>
        <p:spPr>
          <a:xfrm>
            <a:off x="629059" y="4365104"/>
            <a:ext cx="7794860" cy="2160240"/>
          </a:xfrm>
        </p:spPr>
        <p:txBody>
          <a:bodyPr>
            <a:noAutofit/>
          </a:bodyPr>
          <a:lstStyle/>
          <a:p>
            <a:pPr marL="457200" lvl="0" indent="-457200" algn="just">
              <a:lnSpc>
                <a:spcPct val="115000"/>
              </a:lnSpc>
              <a:spcAft>
                <a:spcPts val="1000"/>
              </a:spcAft>
              <a:buFont typeface="Wingdings" panose="05000000000000000000" pitchFamily="2" charset="2"/>
              <a:buChar char="Ø"/>
            </a:pPr>
            <a:r>
              <a:rPr lang="el-GR" sz="1700" dirty="0">
                <a:solidFill>
                  <a:schemeClr val="tx1"/>
                </a:solidFill>
                <a:ea typeface="Calibri"/>
                <a:cs typeface="Times New Roman"/>
              </a:rPr>
              <a:t>Ο δικαιούχος δηλώνει στο </a:t>
            </a:r>
            <a:r>
              <a:rPr lang="en-US" sz="1700" dirty="0">
                <a:solidFill>
                  <a:schemeClr val="tx1"/>
                </a:solidFill>
                <a:ea typeface="Calibri"/>
                <a:cs typeface="Times New Roman"/>
              </a:rPr>
              <a:t>Mobility </a:t>
            </a:r>
            <a:r>
              <a:rPr lang="en-US" sz="1700" dirty="0" smtClean="0">
                <a:solidFill>
                  <a:schemeClr val="tx1"/>
                </a:solidFill>
                <a:ea typeface="Calibri"/>
                <a:cs typeface="Times New Roman"/>
              </a:rPr>
              <a:t>Tool</a:t>
            </a:r>
            <a:r>
              <a:rPr lang="el-GR" sz="1700" dirty="0" smtClean="0">
                <a:solidFill>
                  <a:schemeClr val="tx1"/>
                </a:solidFill>
                <a:ea typeface="Calibri"/>
                <a:cs typeface="Times New Roman"/>
              </a:rPr>
              <a:t> </a:t>
            </a:r>
            <a:r>
              <a:rPr lang="el-GR" sz="1700" b="1" u="sng" dirty="0" smtClean="0">
                <a:solidFill>
                  <a:schemeClr val="tx1"/>
                </a:solidFill>
                <a:ea typeface="Calibri"/>
                <a:cs typeface="Times New Roman"/>
              </a:rPr>
              <a:t>τις</a:t>
            </a:r>
            <a:r>
              <a:rPr lang="el-GR" sz="1700" u="sng" dirty="0" smtClean="0">
                <a:solidFill>
                  <a:schemeClr val="tx1"/>
                </a:solidFill>
                <a:ea typeface="Calibri"/>
                <a:cs typeface="Times New Roman"/>
              </a:rPr>
              <a:t> </a:t>
            </a:r>
            <a:r>
              <a:rPr lang="el-GR" sz="1700" b="1" u="sng" dirty="0">
                <a:solidFill>
                  <a:schemeClr val="tx1"/>
                </a:solidFill>
                <a:ea typeface="Calibri"/>
                <a:cs typeface="Times New Roman"/>
              </a:rPr>
              <a:t>ημέρες</a:t>
            </a:r>
            <a:r>
              <a:rPr lang="el-GR" sz="1700" u="sng" dirty="0">
                <a:solidFill>
                  <a:schemeClr val="tx1"/>
                </a:solidFill>
                <a:ea typeface="Calibri"/>
                <a:cs typeface="Times New Roman"/>
              </a:rPr>
              <a:t> </a:t>
            </a:r>
            <a:r>
              <a:rPr lang="el-GR" sz="1700" dirty="0">
                <a:solidFill>
                  <a:schemeClr val="tx1"/>
                </a:solidFill>
                <a:ea typeface="Calibri"/>
                <a:cs typeface="Times New Roman"/>
              </a:rPr>
              <a:t>κατά τις οποίες εργάστηκε το εκάστοτε μέλος του προσωπικού για την ανάπτυξη των </a:t>
            </a:r>
            <a:r>
              <a:rPr lang="el-GR" sz="1700" dirty="0" smtClean="0">
                <a:solidFill>
                  <a:schemeClr val="tx1"/>
                </a:solidFill>
                <a:ea typeface="Calibri"/>
                <a:cs typeface="Times New Roman"/>
              </a:rPr>
              <a:t>πνευματικών </a:t>
            </a:r>
            <a:r>
              <a:rPr lang="el-GR" sz="1700" dirty="0">
                <a:solidFill>
                  <a:schemeClr val="tx1"/>
                </a:solidFill>
                <a:ea typeface="Calibri"/>
                <a:cs typeface="Times New Roman"/>
              </a:rPr>
              <a:t>προϊόντων, ανά κατηγορία προσωπικού, </a:t>
            </a:r>
            <a:r>
              <a:rPr lang="el-GR" sz="1700" b="1" dirty="0">
                <a:solidFill>
                  <a:schemeClr val="tx1"/>
                </a:solidFill>
                <a:ea typeface="Calibri"/>
                <a:cs typeface="Times New Roman"/>
              </a:rPr>
              <a:t>βάσει φύλλων ωρών απασχόλησης </a:t>
            </a:r>
            <a:r>
              <a:rPr lang="el-GR" sz="1700" b="1" u="sng" dirty="0">
                <a:solidFill>
                  <a:schemeClr val="tx1"/>
                </a:solidFill>
                <a:ea typeface="Calibri"/>
                <a:cs typeface="Times New Roman"/>
              </a:rPr>
              <a:t>(</a:t>
            </a:r>
            <a:r>
              <a:rPr lang="en-US" sz="1700" b="1" u="sng" dirty="0">
                <a:solidFill>
                  <a:schemeClr val="tx1"/>
                </a:solidFill>
                <a:ea typeface="Calibri"/>
                <a:cs typeface="Times New Roman"/>
              </a:rPr>
              <a:t>timesheets</a:t>
            </a:r>
            <a:r>
              <a:rPr lang="el-GR" sz="1700" b="1" u="sng" dirty="0">
                <a:solidFill>
                  <a:schemeClr val="tx1"/>
                </a:solidFill>
                <a:ea typeface="Calibri"/>
                <a:cs typeface="Times New Roman"/>
              </a:rPr>
              <a:t>) </a:t>
            </a:r>
            <a:r>
              <a:rPr lang="el-GR" sz="1700" dirty="0">
                <a:solidFill>
                  <a:schemeClr val="tx1"/>
                </a:solidFill>
                <a:ea typeface="Calibri"/>
                <a:cs typeface="Times New Roman"/>
              </a:rPr>
              <a:t>που τηρούνται για το </a:t>
            </a:r>
            <a:r>
              <a:rPr lang="el-GR" sz="1700" b="1" dirty="0">
                <a:solidFill>
                  <a:schemeClr val="tx1"/>
                </a:solidFill>
                <a:ea typeface="Calibri"/>
                <a:cs typeface="Times New Roman"/>
              </a:rPr>
              <a:t>κάθε άτομο ξεχωριστά</a:t>
            </a:r>
            <a:r>
              <a:rPr lang="el-GR" sz="1700" dirty="0" smtClean="0">
                <a:solidFill>
                  <a:schemeClr val="tx1"/>
                </a:solidFill>
                <a:ea typeface="Calibri"/>
                <a:cs typeface="Times New Roman"/>
              </a:rPr>
              <a:t>.</a:t>
            </a:r>
          </a:p>
          <a:p>
            <a:pPr marL="457200" lvl="0" indent="-457200" algn="just">
              <a:lnSpc>
                <a:spcPct val="115000"/>
              </a:lnSpc>
              <a:spcAft>
                <a:spcPts val="1000"/>
              </a:spcAft>
              <a:buFont typeface="Wingdings" panose="05000000000000000000" pitchFamily="2" charset="2"/>
              <a:buChar char="Ø"/>
            </a:pPr>
            <a:r>
              <a:rPr lang="el-GR" sz="1700" dirty="0" smtClean="0">
                <a:solidFill>
                  <a:schemeClr val="tx1"/>
                </a:solidFill>
                <a:ea typeface="Calibri"/>
                <a:cs typeface="Times New Roman"/>
              </a:rPr>
              <a:t> </a:t>
            </a:r>
            <a:r>
              <a:rPr lang="el-GR" sz="1700" dirty="0">
                <a:solidFill>
                  <a:schemeClr val="tx1"/>
                </a:solidFill>
                <a:ea typeface="Calibri"/>
                <a:cs typeface="Times New Roman"/>
              </a:rPr>
              <a:t>Το ποσό της επιχορήγησης υπολογίζεται αυτόματα από το </a:t>
            </a:r>
            <a:r>
              <a:rPr lang="en-US" sz="1700" dirty="0">
                <a:solidFill>
                  <a:schemeClr val="tx1"/>
                </a:solidFill>
                <a:ea typeface="Calibri"/>
                <a:cs typeface="Times New Roman"/>
              </a:rPr>
              <a:t>Mobility Tool</a:t>
            </a:r>
            <a:r>
              <a:rPr lang="el-GR" sz="1700" dirty="0">
                <a:solidFill>
                  <a:schemeClr val="tx1"/>
                </a:solidFill>
                <a:ea typeface="Calibri"/>
                <a:cs typeface="Times New Roman"/>
              </a:rPr>
              <a:t>.</a:t>
            </a:r>
            <a:endParaRPr lang="en-GB" sz="1700" dirty="0">
              <a:solidFill>
                <a:schemeClr val="tx1"/>
              </a:solidFill>
              <a:ea typeface="Calibri"/>
              <a:cs typeface="Times New Roman"/>
            </a:endParaRPr>
          </a:p>
          <a:p>
            <a:pPr algn="just"/>
            <a:endParaRPr lang="en-GB" sz="1700" dirty="0"/>
          </a:p>
        </p:txBody>
      </p:sp>
      <p:pic>
        <p:nvPicPr>
          <p:cNvPr id="8" name="7 - Εικόνα" descr="images (6).jpg"/>
          <p:cNvPicPr>
            <a:picLocks noChangeAspect="1"/>
          </p:cNvPicPr>
          <p:nvPr/>
        </p:nvPicPr>
        <p:blipFill>
          <a:blip r:embed="rId5"/>
          <a:stretch>
            <a:fillRect/>
          </a:stretch>
        </p:blipFill>
        <p:spPr>
          <a:xfrm>
            <a:off x="6286512" y="2500306"/>
            <a:ext cx="2000250" cy="1809750"/>
          </a:xfrm>
          <a:prstGeom prst="rect">
            <a:avLst/>
          </a:prstGeom>
        </p:spPr>
      </p:pic>
    </p:spTree>
    <p:extLst>
      <p:ext uri="{BB962C8B-B14F-4D97-AF65-F5344CB8AC3E}">
        <p14:creationId xmlns:p14="http://schemas.microsoft.com/office/powerpoint/2010/main" xmlns="" val="2800725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n-US" sz="3000" b="1" dirty="0" smtClean="0">
                <a:solidFill>
                  <a:srgbClr val="0070C0"/>
                </a:solidFill>
              </a:rPr>
              <a:t>Intellectual Outputs / </a:t>
            </a:r>
            <a:r>
              <a:rPr lang="el-GR" sz="3000" b="1" dirty="0" smtClean="0">
                <a:solidFill>
                  <a:srgbClr val="0070C0"/>
                </a:solidFill>
              </a:rPr>
              <a:t>Πνευματικά Προϊόντα</a:t>
            </a:r>
            <a:endParaRPr lang="en-US" sz="3000" b="1" dirty="0" smtClean="0">
              <a:solidFill>
                <a:srgbClr val="0070C0"/>
              </a:solidFill>
            </a:endParaRPr>
          </a:p>
        </p:txBody>
      </p:sp>
      <p:grpSp>
        <p:nvGrpSpPr>
          <p:cNvPr id="11" name="Ομάδα 10"/>
          <p:cNvGrpSpPr/>
          <p:nvPr/>
        </p:nvGrpSpPr>
        <p:grpSpPr>
          <a:xfrm>
            <a:off x="642910" y="2132857"/>
            <a:ext cx="7715304" cy="4082225"/>
            <a:chOff x="3144399" y="2132856"/>
            <a:chExt cx="5461163" cy="4331641"/>
          </a:xfrm>
        </p:grpSpPr>
        <p:sp>
          <p:nvSpPr>
            <p:cNvPr id="13" name="Ελεύθερη σχεδίαση 12"/>
            <p:cNvSpPr/>
            <p:nvPr/>
          </p:nvSpPr>
          <p:spPr>
            <a:xfrm>
              <a:off x="3224148" y="2132856"/>
              <a:ext cx="4862359" cy="2112771"/>
            </a:xfrm>
            <a:custGeom>
              <a:avLst/>
              <a:gdLst>
                <a:gd name="connsiteX0" fmla="*/ 0 w 4862359"/>
                <a:gd name="connsiteY0" fmla="*/ 0 h 2112771"/>
                <a:gd name="connsiteX1" fmla="*/ 4862359 w 4862359"/>
                <a:gd name="connsiteY1" fmla="*/ 0 h 2112771"/>
                <a:gd name="connsiteX2" fmla="*/ 4862359 w 4862359"/>
                <a:gd name="connsiteY2" fmla="*/ 2112771 h 2112771"/>
                <a:gd name="connsiteX3" fmla="*/ 0 w 4862359"/>
                <a:gd name="connsiteY3" fmla="*/ 2112771 h 2112771"/>
                <a:gd name="connsiteX4" fmla="*/ 0 w 4862359"/>
                <a:gd name="connsiteY4" fmla="*/ 0 h 2112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359" h="2112771">
                  <a:moveTo>
                    <a:pt x="0" y="0"/>
                  </a:moveTo>
                  <a:lnTo>
                    <a:pt x="4862359" y="0"/>
                  </a:lnTo>
                  <a:lnTo>
                    <a:pt x="4862359" y="2112771"/>
                  </a:lnTo>
                  <a:lnTo>
                    <a:pt x="0" y="2112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endParaRPr lang="en-GB" sz="2100" kern="1200"/>
            </a:p>
          </p:txBody>
        </p:sp>
        <p:sp>
          <p:nvSpPr>
            <p:cNvPr id="15" name="Ελεύθερη σχεδίαση 14"/>
            <p:cNvSpPr/>
            <p:nvPr/>
          </p:nvSpPr>
          <p:spPr>
            <a:xfrm>
              <a:off x="3144399" y="4266218"/>
              <a:ext cx="5461163" cy="2198279"/>
            </a:xfrm>
            <a:custGeom>
              <a:avLst/>
              <a:gdLst>
                <a:gd name="connsiteX0" fmla="*/ 0 w 4862359"/>
                <a:gd name="connsiteY0" fmla="*/ 0 h 2112771"/>
                <a:gd name="connsiteX1" fmla="*/ 4862359 w 4862359"/>
                <a:gd name="connsiteY1" fmla="*/ 0 h 2112771"/>
                <a:gd name="connsiteX2" fmla="*/ 4862359 w 4862359"/>
                <a:gd name="connsiteY2" fmla="*/ 2112771 h 2112771"/>
                <a:gd name="connsiteX3" fmla="*/ 0 w 4862359"/>
                <a:gd name="connsiteY3" fmla="*/ 2112771 h 2112771"/>
                <a:gd name="connsiteX4" fmla="*/ 0 w 4862359"/>
                <a:gd name="connsiteY4" fmla="*/ 0 h 2112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359" h="2112771">
                  <a:moveTo>
                    <a:pt x="0" y="0"/>
                  </a:moveTo>
                  <a:lnTo>
                    <a:pt x="4862359" y="0"/>
                  </a:lnTo>
                  <a:lnTo>
                    <a:pt x="4862359" y="2112771"/>
                  </a:lnTo>
                  <a:lnTo>
                    <a:pt x="0" y="2112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r>
                <a:rPr lang="el-GR" sz="2000" b="1" u="sng" kern="1200" dirty="0" smtClean="0"/>
                <a:t>Παράδειγμα</a:t>
              </a:r>
              <a:r>
                <a:rPr lang="el-GR" sz="2000" u="sng" kern="1200" dirty="0" smtClean="0"/>
                <a:t> </a:t>
              </a:r>
            </a:p>
            <a:p>
              <a:pPr lvl="0" algn="l" defTabSz="933450" rtl="0">
                <a:lnSpc>
                  <a:spcPct val="90000"/>
                </a:lnSpc>
                <a:spcBef>
                  <a:spcPct val="0"/>
                </a:spcBef>
                <a:spcAft>
                  <a:spcPct val="35000"/>
                </a:spcAft>
              </a:pPr>
              <a:r>
                <a:rPr lang="el-GR" sz="2000" kern="1200" dirty="0" smtClean="0"/>
                <a:t>Η αμοιβή ενός </a:t>
              </a:r>
              <a:r>
                <a:rPr lang="el-GR" sz="2000" dirty="0" smtClean="0"/>
                <a:t>σχεδιαστή ιστοσελίδας</a:t>
              </a:r>
              <a:r>
                <a:rPr lang="en-US" sz="2000" dirty="0" smtClean="0"/>
                <a:t>, </a:t>
              </a:r>
              <a:r>
                <a:rPr lang="el-GR" sz="2000" kern="1200" dirty="0" smtClean="0"/>
                <a:t>που έχει συνάψει σύμβαση έργου με το σχολείο για να συνεισφέρει στην ανάπτυξη του πνευματικού προϊόντος </a:t>
              </a:r>
              <a:r>
                <a:rPr lang="el-GR" sz="2000" b="1" u="sng" kern="1200" dirty="0" smtClean="0"/>
                <a:t>δε</a:t>
              </a:r>
              <a:r>
                <a:rPr lang="el-GR" sz="2000" b="1" kern="1200" dirty="0" smtClean="0"/>
                <a:t> θεωρείται επιλέξιμη δαπάνη </a:t>
              </a:r>
              <a:r>
                <a:rPr lang="el-GR" sz="2000" kern="1200" dirty="0" smtClean="0"/>
                <a:t>στο πλαίσιο της παρούσας κατηγορίας προϋπολογισμού.   </a:t>
              </a:r>
              <a:endParaRPr lang="en-GB" sz="2000" kern="1200" dirty="0"/>
            </a:p>
          </p:txBody>
        </p:sp>
      </p:gr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16" name="15 - Στρογγυλεμένο ορθογώνιο"/>
          <p:cNvSpPr/>
          <p:nvPr/>
        </p:nvSpPr>
        <p:spPr>
          <a:xfrm>
            <a:off x="1857356" y="2571744"/>
            <a:ext cx="6179347" cy="107156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lvl="0"/>
            <a:endParaRPr lang="el-GR" sz="2000" b="1" dirty="0" smtClean="0"/>
          </a:p>
          <a:p>
            <a:pPr lvl="0"/>
            <a:r>
              <a:rPr lang="el-GR" sz="2000" b="1" dirty="0" smtClean="0"/>
              <a:t>Αμοιβή</a:t>
            </a:r>
            <a:r>
              <a:rPr lang="el-GR" sz="2000" dirty="0" smtClean="0"/>
              <a:t> </a:t>
            </a:r>
            <a:r>
              <a:rPr lang="el-GR" sz="2000" dirty="0"/>
              <a:t>για την ανάπτυξη των πνευματικών προϊόντων </a:t>
            </a:r>
            <a:r>
              <a:rPr lang="el-GR" sz="2000" b="1" dirty="0" smtClean="0"/>
              <a:t>δε μπορεί να λάβει </a:t>
            </a:r>
            <a:r>
              <a:rPr lang="el-GR" sz="2000" dirty="0" smtClean="0"/>
              <a:t>προσωπικό </a:t>
            </a:r>
            <a:r>
              <a:rPr lang="el-GR" sz="2000" dirty="0"/>
              <a:t>που δεν ανήκει στους </a:t>
            </a:r>
            <a:r>
              <a:rPr lang="el-GR" sz="2000" dirty="0" smtClean="0"/>
              <a:t>συμπράττοντες  </a:t>
            </a:r>
            <a:r>
              <a:rPr lang="el-GR" sz="2000" dirty="0"/>
              <a:t>φορείς. </a:t>
            </a:r>
            <a:endParaRPr lang="el-GR" sz="2000" dirty="0" smtClean="0"/>
          </a:p>
          <a:p>
            <a:endParaRPr lang="el-GR" dirty="0"/>
          </a:p>
        </p:txBody>
      </p:sp>
      <p:sp>
        <p:nvSpPr>
          <p:cNvPr id="17" name="Δεξιό βέλος 16"/>
          <p:cNvSpPr/>
          <p:nvPr/>
        </p:nvSpPr>
        <p:spPr>
          <a:xfrm>
            <a:off x="500034" y="25003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Δικαιολογητικά</a:t>
            </a:r>
            <a:r>
              <a:rPr kumimoji="0" lang="en-GB"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Δικαιολογητικά</a:t>
            </a:r>
            <a:r>
              <a:rPr kumimoji="0" lang="en-GB"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88984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n-US" sz="3000" b="1" dirty="0" smtClean="0">
                <a:solidFill>
                  <a:srgbClr val="0070C0"/>
                </a:solidFill>
              </a:rPr>
              <a:t>Intellectual Outputs / </a:t>
            </a:r>
            <a:r>
              <a:rPr lang="el-GR" sz="3000" b="1" dirty="0" smtClean="0">
                <a:solidFill>
                  <a:srgbClr val="0070C0"/>
                </a:solidFill>
              </a:rPr>
              <a:t>Πνευματικά Προϊόντα</a:t>
            </a:r>
            <a:endParaRPr lang="en-US" sz="3000" b="1" dirty="0" smtClean="0">
              <a:solidFill>
                <a:srgbClr val="0070C0"/>
              </a:solidFill>
            </a:endParaRPr>
          </a:p>
        </p:txBody>
      </p:sp>
      <p:sp>
        <p:nvSpPr>
          <p:cNvPr id="13" name="Ελεύθερη σχεδίαση 12"/>
          <p:cNvSpPr/>
          <p:nvPr/>
        </p:nvSpPr>
        <p:spPr>
          <a:xfrm>
            <a:off x="755576" y="2132856"/>
            <a:ext cx="6869338" cy="2112771"/>
          </a:xfrm>
          <a:custGeom>
            <a:avLst/>
            <a:gdLst>
              <a:gd name="connsiteX0" fmla="*/ 0 w 4862359"/>
              <a:gd name="connsiteY0" fmla="*/ 0 h 2112771"/>
              <a:gd name="connsiteX1" fmla="*/ 4862359 w 4862359"/>
              <a:gd name="connsiteY1" fmla="*/ 0 h 2112771"/>
              <a:gd name="connsiteX2" fmla="*/ 4862359 w 4862359"/>
              <a:gd name="connsiteY2" fmla="*/ 2112771 h 2112771"/>
              <a:gd name="connsiteX3" fmla="*/ 0 w 4862359"/>
              <a:gd name="connsiteY3" fmla="*/ 2112771 h 2112771"/>
              <a:gd name="connsiteX4" fmla="*/ 0 w 4862359"/>
              <a:gd name="connsiteY4" fmla="*/ 0 h 2112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359" h="2112771">
                <a:moveTo>
                  <a:pt x="0" y="0"/>
                </a:moveTo>
                <a:lnTo>
                  <a:pt x="4862359" y="0"/>
                </a:lnTo>
                <a:lnTo>
                  <a:pt x="4862359" y="2112771"/>
                </a:lnTo>
                <a:lnTo>
                  <a:pt x="0" y="2112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endParaRPr lang="en-GB" sz="2100" kern="1200"/>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graphicFrame>
        <p:nvGraphicFramePr>
          <p:cNvPr id="8" name="Πίνακας 7"/>
          <p:cNvGraphicFramePr>
            <a:graphicFrameLocks noGrp="1"/>
          </p:cNvGraphicFramePr>
          <p:nvPr>
            <p:extLst>
              <p:ext uri="{D42A27DB-BD31-4B8C-83A1-F6EECF244321}">
                <p14:modId xmlns:p14="http://schemas.microsoft.com/office/powerpoint/2010/main" xmlns="" val="2614467053"/>
              </p:ext>
            </p:extLst>
          </p:nvPr>
        </p:nvGraphicFramePr>
        <p:xfrm>
          <a:off x="467544" y="2348880"/>
          <a:ext cx="8136905" cy="4104456"/>
        </p:xfrm>
        <a:graphic>
          <a:graphicData uri="http://schemas.openxmlformats.org/drawingml/2006/table">
            <a:tbl>
              <a:tblPr>
                <a:tableStyleId>{3C2FFA5D-87B4-456A-9821-1D502468CF0F}</a:tableStyleId>
              </a:tblPr>
              <a:tblGrid>
                <a:gridCol w="2880320"/>
                <a:gridCol w="1335789"/>
                <a:gridCol w="1760555"/>
                <a:gridCol w="853309"/>
                <a:gridCol w="1306932"/>
              </a:tblGrid>
              <a:tr h="726816">
                <a:tc>
                  <a:txBody>
                    <a:bodyPr/>
                    <a:lstStyle/>
                    <a:p>
                      <a:pPr algn="ctr" fontAlgn="base">
                        <a:lnSpc>
                          <a:spcPct val="115000"/>
                        </a:lnSpc>
                        <a:spcAft>
                          <a:spcPts val="0"/>
                        </a:spcAft>
                      </a:pPr>
                      <a:r>
                        <a:rPr lang="el-GR" sz="1400" b="1" kern="150" dirty="0">
                          <a:effectLst/>
                        </a:rPr>
                        <a:t>Αποκλειστικά για Χώρες που συμμετέχουν στο Πρόγραμμα </a:t>
                      </a:r>
                      <a:endParaRPr lang="en-GB" sz="1400" b="1"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Bef>
                          <a:spcPts val="2400"/>
                        </a:spcBef>
                        <a:spcAft>
                          <a:spcPts val="0"/>
                        </a:spcAft>
                      </a:pPr>
                      <a:r>
                        <a:rPr lang="el-GR" sz="1400" b="1" kern="150" dirty="0">
                          <a:effectLst/>
                          <a:highlight>
                            <a:srgbClr val="FFFF00"/>
                          </a:highlight>
                        </a:rPr>
                        <a:t> </a:t>
                      </a:r>
                      <a:endParaRPr lang="en-GB" sz="1400" b="1" dirty="0">
                        <a:effectLst/>
                      </a:endParaRPr>
                    </a:p>
                    <a:p>
                      <a:pPr algn="ctr" fontAlgn="base">
                        <a:lnSpc>
                          <a:spcPct val="115000"/>
                        </a:lnSpc>
                        <a:spcAft>
                          <a:spcPts val="0"/>
                        </a:spcAft>
                      </a:pPr>
                      <a:r>
                        <a:rPr lang="el-GR" sz="1400" b="1" kern="150" dirty="0">
                          <a:effectLst/>
                        </a:rPr>
                        <a:t>Διευθυντής</a:t>
                      </a:r>
                      <a:endParaRPr lang="en-GB" sz="1400" b="1"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1400" b="1" kern="150" dirty="0" smtClean="0">
                          <a:effectLst/>
                        </a:rPr>
                        <a:t>Εκπαιδευτικός/Εκπαιδευτής/Ερευνητής</a:t>
                      </a:r>
                      <a:endParaRPr lang="en-GB" sz="1400" b="1"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1400" b="1" kern="150" dirty="0">
                          <a:effectLst/>
                        </a:rPr>
                        <a:t>Τεχνικός</a:t>
                      </a:r>
                      <a:endParaRPr lang="en-GB" sz="1400" b="1"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1400" b="1" kern="150" dirty="0">
                          <a:effectLst/>
                        </a:rPr>
                        <a:t>Διοικητικό προσωπικό </a:t>
                      </a:r>
                      <a:endParaRPr lang="en-GB" sz="1400" b="1" dirty="0">
                        <a:effectLst/>
                        <a:latin typeface="Calibri"/>
                        <a:ea typeface="Calibri"/>
                        <a:cs typeface="Times New Roman"/>
                      </a:endParaRPr>
                    </a:p>
                  </a:txBody>
                  <a:tcPr marL="68580" marR="68580" marT="0" marB="0" anchor="ctr">
                    <a:solidFill>
                      <a:schemeClr val="bg1">
                        <a:lumMod val="95000"/>
                      </a:schemeClr>
                    </a:solidFill>
                  </a:tcPr>
                </a:tc>
              </a:tr>
              <a:tr h="246306">
                <a:tc>
                  <a:txBody>
                    <a:bodyPr/>
                    <a:lstStyle/>
                    <a:p>
                      <a:pPr algn="ctr" fontAlgn="base">
                        <a:lnSpc>
                          <a:spcPct val="115000"/>
                        </a:lnSpc>
                        <a:spcAft>
                          <a:spcPts val="0"/>
                        </a:spcAft>
                      </a:pPr>
                      <a:r>
                        <a:rPr lang="el-GR" sz="1200" kern="150">
                          <a:effectLst/>
                        </a:rPr>
                        <a:t> </a:t>
                      </a:r>
                      <a:endParaRPr lang="en-GB" sz="1100">
                        <a:effectLst/>
                        <a:latin typeface="Calibri"/>
                        <a:ea typeface="Calibri"/>
                        <a:cs typeface="Times New Roman"/>
                      </a:endParaRPr>
                    </a:p>
                  </a:txBody>
                  <a:tcPr marL="68580" marR="68580" marT="0" marB="0" anchor="ctr">
                    <a:solidFill>
                      <a:schemeClr val="bg1">
                        <a:lumMod val="95000"/>
                      </a:schemeClr>
                    </a:solidFill>
                  </a:tcPr>
                </a:tc>
                <a:tc gridSpan="4">
                  <a:txBody>
                    <a:bodyPr/>
                    <a:lstStyle/>
                    <a:p>
                      <a:pPr algn="ctr" fontAlgn="base">
                        <a:lnSpc>
                          <a:spcPct val="115000"/>
                        </a:lnSpc>
                        <a:spcAft>
                          <a:spcPts val="0"/>
                        </a:spcAft>
                      </a:pPr>
                      <a:r>
                        <a:rPr lang="el-GR" sz="1400" b="1" kern="150" dirty="0" smtClean="0">
                          <a:effectLst/>
                        </a:rPr>
                        <a:t>Αμοιβή / Ημέρα</a:t>
                      </a:r>
                      <a:endParaRPr lang="en-GB" sz="1400" b="1" dirty="0">
                        <a:effectLst/>
                        <a:latin typeface="Calibri"/>
                        <a:ea typeface="Calibri"/>
                        <a:cs typeface="Times New Roman"/>
                      </a:endParaRPr>
                    </a:p>
                  </a:txBody>
                  <a:tcPr marL="68580" marR="68580" marT="0" marB="0" anchor="ct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545112">
                <a:tc>
                  <a:txBody>
                    <a:bodyPr/>
                    <a:lstStyle/>
                    <a:p>
                      <a:pPr algn="just" fontAlgn="base">
                        <a:lnSpc>
                          <a:spcPct val="115000"/>
                        </a:lnSpc>
                        <a:spcAft>
                          <a:spcPts val="0"/>
                        </a:spcAft>
                      </a:pPr>
                      <a:r>
                        <a:rPr lang="el-GR" sz="900" kern="150" dirty="0">
                          <a:effectLst/>
                        </a:rPr>
                        <a:t>Δανία, Ιρλανδία, Λουξεμβούργο, Κάτω Χώρες, Αυστρία, Σουηδία, Λιχτενστάιν, Νορβηγία</a:t>
                      </a:r>
                      <a:endParaRPr lang="en-GB" sz="1100"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a:effectLst/>
                        </a:rPr>
                        <a:t>294</a:t>
                      </a:r>
                      <a:endParaRPr lang="en-GB" sz="110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dirty="0">
                          <a:effectLst/>
                        </a:rPr>
                        <a:t>241</a:t>
                      </a:r>
                      <a:endParaRPr lang="en-GB" sz="1100"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dirty="0">
                          <a:effectLst/>
                        </a:rPr>
                        <a:t>190</a:t>
                      </a:r>
                      <a:endParaRPr lang="en-GB" sz="1100"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a:effectLst/>
                        </a:rPr>
                        <a:t>157</a:t>
                      </a:r>
                      <a:endParaRPr lang="en-GB" sz="1100">
                        <a:effectLst/>
                        <a:latin typeface="Calibri"/>
                        <a:ea typeface="Calibri"/>
                        <a:cs typeface="Times New Roman"/>
                      </a:endParaRPr>
                    </a:p>
                  </a:txBody>
                  <a:tcPr marL="68580" marR="68580" marT="0" marB="0" anchor="ctr">
                    <a:solidFill>
                      <a:schemeClr val="bg1">
                        <a:lumMod val="95000"/>
                      </a:schemeClr>
                    </a:solidFill>
                  </a:tcPr>
                </a:tc>
              </a:tr>
              <a:tr h="738920">
                <a:tc>
                  <a:txBody>
                    <a:bodyPr/>
                    <a:lstStyle/>
                    <a:p>
                      <a:pPr algn="just" fontAlgn="base">
                        <a:lnSpc>
                          <a:spcPct val="115000"/>
                        </a:lnSpc>
                        <a:spcAft>
                          <a:spcPts val="0"/>
                        </a:spcAft>
                      </a:pPr>
                      <a:r>
                        <a:rPr lang="el-GR" sz="900" u="none" strike="noStrike" kern="150" dirty="0">
                          <a:effectLst/>
                        </a:rPr>
                        <a:t> </a:t>
                      </a:r>
                      <a:endParaRPr lang="en-GB" sz="1100" dirty="0">
                        <a:effectLst/>
                      </a:endParaRPr>
                    </a:p>
                    <a:p>
                      <a:pPr algn="just" fontAlgn="base">
                        <a:lnSpc>
                          <a:spcPct val="115000"/>
                        </a:lnSpc>
                        <a:spcAft>
                          <a:spcPts val="0"/>
                        </a:spcAft>
                      </a:pPr>
                      <a:r>
                        <a:rPr lang="el-GR" sz="900" kern="150" dirty="0">
                          <a:effectLst/>
                        </a:rPr>
                        <a:t>Βέλγιο, Γερμανία, Γαλλία, Ιταλία, Φινλανδία, Ηνωμένο Βασίλειο, Ισλανδία</a:t>
                      </a:r>
                      <a:endParaRPr lang="en-GB" sz="1100" dirty="0">
                        <a:effectLst/>
                      </a:endParaRPr>
                    </a:p>
                    <a:p>
                      <a:pPr algn="just" fontAlgn="base">
                        <a:lnSpc>
                          <a:spcPct val="115000"/>
                        </a:lnSpc>
                        <a:spcAft>
                          <a:spcPts val="0"/>
                        </a:spcAft>
                      </a:pPr>
                      <a:r>
                        <a:rPr lang="el-GR" sz="900" u="none" strike="noStrike" kern="150" dirty="0">
                          <a:effectLst/>
                        </a:rPr>
                        <a:t> </a:t>
                      </a:r>
                      <a:endParaRPr lang="en-GB" sz="1100"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a:effectLst/>
                        </a:rPr>
                        <a:t>280</a:t>
                      </a:r>
                      <a:endParaRPr lang="en-GB" sz="110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a:effectLst/>
                        </a:rPr>
                        <a:t>214</a:t>
                      </a:r>
                      <a:endParaRPr lang="en-GB" sz="110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a:effectLst/>
                        </a:rPr>
                        <a:t>162</a:t>
                      </a:r>
                      <a:endParaRPr lang="en-GB" sz="110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a:effectLst/>
                        </a:rPr>
                        <a:t>131</a:t>
                      </a:r>
                      <a:endParaRPr lang="en-GB" sz="1100">
                        <a:effectLst/>
                        <a:latin typeface="Calibri"/>
                        <a:ea typeface="Calibri"/>
                        <a:cs typeface="Times New Roman"/>
                      </a:endParaRPr>
                    </a:p>
                  </a:txBody>
                  <a:tcPr marL="68580" marR="68580" marT="0" marB="0" anchor="ctr">
                    <a:solidFill>
                      <a:schemeClr val="bg1">
                        <a:lumMod val="95000"/>
                      </a:schemeClr>
                    </a:solidFill>
                  </a:tcPr>
                </a:tc>
              </a:tr>
              <a:tr h="738920">
                <a:tc>
                  <a:txBody>
                    <a:bodyPr/>
                    <a:lstStyle/>
                    <a:p>
                      <a:pPr algn="just" fontAlgn="base">
                        <a:lnSpc>
                          <a:spcPct val="115000"/>
                        </a:lnSpc>
                        <a:spcAft>
                          <a:spcPts val="0"/>
                        </a:spcAft>
                      </a:pPr>
                      <a:r>
                        <a:rPr lang="el-GR" sz="900" u="none" strike="noStrike" kern="150" dirty="0">
                          <a:effectLst/>
                        </a:rPr>
                        <a:t> </a:t>
                      </a:r>
                      <a:endParaRPr lang="en-GB" sz="1100" dirty="0">
                        <a:effectLst/>
                      </a:endParaRPr>
                    </a:p>
                    <a:p>
                      <a:pPr algn="just" fontAlgn="base">
                        <a:lnSpc>
                          <a:spcPct val="115000"/>
                        </a:lnSpc>
                        <a:spcAft>
                          <a:spcPts val="0"/>
                        </a:spcAft>
                      </a:pPr>
                      <a:r>
                        <a:rPr lang="el-GR" sz="900" kern="150" dirty="0">
                          <a:effectLst/>
                        </a:rPr>
                        <a:t>Τσεχική Δημοκρατία, </a:t>
                      </a:r>
                      <a:r>
                        <a:rPr lang="el-GR" sz="1400" b="1" kern="150" dirty="0">
                          <a:effectLst/>
                        </a:rPr>
                        <a:t>Ελλάδα</a:t>
                      </a:r>
                      <a:r>
                        <a:rPr lang="el-GR" sz="900" kern="150" dirty="0">
                          <a:effectLst/>
                        </a:rPr>
                        <a:t>, Ισπανία, Κύπρος, Μάλτα, Πορτογαλία, Σλοβενία</a:t>
                      </a:r>
                      <a:endParaRPr lang="en-GB" sz="1100" dirty="0">
                        <a:effectLst/>
                      </a:endParaRPr>
                    </a:p>
                    <a:p>
                      <a:pPr algn="just" fontAlgn="base">
                        <a:lnSpc>
                          <a:spcPct val="115000"/>
                        </a:lnSpc>
                        <a:spcAft>
                          <a:spcPts val="0"/>
                        </a:spcAft>
                      </a:pPr>
                      <a:r>
                        <a:rPr lang="el-GR" sz="900" u="none" strike="noStrike" kern="150" dirty="0">
                          <a:effectLst/>
                        </a:rPr>
                        <a:t> </a:t>
                      </a:r>
                      <a:endParaRPr lang="en-GB" sz="1100"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1400" b="1" kern="150" dirty="0">
                          <a:effectLst/>
                        </a:rPr>
                        <a:t>164</a:t>
                      </a:r>
                      <a:endParaRPr lang="en-GB" sz="1400" b="1"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1400" b="1" kern="150" dirty="0">
                          <a:effectLst/>
                        </a:rPr>
                        <a:t>137</a:t>
                      </a:r>
                      <a:endParaRPr lang="en-GB" sz="1400" b="1"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1400" b="1" kern="150" dirty="0">
                          <a:effectLst/>
                        </a:rPr>
                        <a:t>102</a:t>
                      </a:r>
                      <a:endParaRPr lang="en-GB" sz="1400" b="1"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1400" b="1" kern="150" dirty="0">
                          <a:effectLst/>
                        </a:rPr>
                        <a:t>78</a:t>
                      </a:r>
                      <a:endParaRPr lang="en-GB" sz="1400" b="1" dirty="0">
                        <a:effectLst/>
                        <a:latin typeface="Calibri"/>
                        <a:ea typeface="Calibri"/>
                        <a:cs typeface="Times New Roman"/>
                      </a:endParaRPr>
                    </a:p>
                  </a:txBody>
                  <a:tcPr marL="68580" marR="68580" marT="0" marB="0" anchor="ctr">
                    <a:solidFill>
                      <a:schemeClr val="bg1">
                        <a:lumMod val="95000"/>
                      </a:schemeClr>
                    </a:solidFill>
                  </a:tcPr>
                </a:tc>
              </a:tr>
              <a:tr h="1108382">
                <a:tc>
                  <a:txBody>
                    <a:bodyPr/>
                    <a:lstStyle/>
                    <a:p>
                      <a:pPr algn="just" fontAlgn="base">
                        <a:lnSpc>
                          <a:spcPct val="115000"/>
                        </a:lnSpc>
                        <a:spcAft>
                          <a:spcPts val="0"/>
                        </a:spcAft>
                      </a:pPr>
                      <a:r>
                        <a:rPr lang="el-GR" sz="900" kern="150" dirty="0">
                          <a:effectLst/>
                        </a:rPr>
                        <a:t> </a:t>
                      </a:r>
                      <a:endParaRPr lang="en-GB" sz="1100" dirty="0">
                        <a:effectLst/>
                      </a:endParaRPr>
                    </a:p>
                    <a:p>
                      <a:pPr algn="just" fontAlgn="base">
                        <a:lnSpc>
                          <a:spcPct val="115000"/>
                        </a:lnSpc>
                        <a:spcAft>
                          <a:spcPts val="0"/>
                        </a:spcAft>
                      </a:pPr>
                      <a:r>
                        <a:rPr lang="el-GR" sz="900" kern="150" dirty="0">
                          <a:effectLst/>
                        </a:rPr>
                        <a:t>Βουλγαρία, Εσθονία, Κροατία, Λετονία, Λιθουανία, Ουγγαρία, Πολωνία, Ρουμανία, Σλοβακία, Πρώην Γιουγκοσλαβική Δημοκρατία της Μακεδονίας, Τουρκία</a:t>
                      </a:r>
                      <a:endParaRPr lang="en-GB" sz="1100" dirty="0">
                        <a:effectLst/>
                      </a:endParaRPr>
                    </a:p>
                    <a:p>
                      <a:pPr algn="just" fontAlgn="base">
                        <a:lnSpc>
                          <a:spcPct val="115000"/>
                        </a:lnSpc>
                        <a:spcAft>
                          <a:spcPts val="0"/>
                        </a:spcAft>
                      </a:pPr>
                      <a:r>
                        <a:rPr lang="el-GR" sz="900" u="none" strike="noStrike" kern="150" dirty="0">
                          <a:effectLst/>
                        </a:rPr>
                        <a:t> </a:t>
                      </a:r>
                      <a:endParaRPr lang="en-GB" sz="1100"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dirty="0">
                          <a:effectLst/>
                        </a:rPr>
                        <a:t>88</a:t>
                      </a:r>
                      <a:endParaRPr lang="en-GB" sz="1100"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a:effectLst/>
                        </a:rPr>
                        <a:t>74</a:t>
                      </a:r>
                      <a:endParaRPr lang="en-GB" sz="110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dirty="0">
                          <a:effectLst/>
                        </a:rPr>
                        <a:t>55</a:t>
                      </a:r>
                      <a:endParaRPr lang="en-GB" sz="1100" dirty="0">
                        <a:effectLst/>
                        <a:latin typeface="Calibri"/>
                        <a:ea typeface="Calibri"/>
                        <a:cs typeface="Times New Roman"/>
                      </a:endParaRPr>
                    </a:p>
                  </a:txBody>
                  <a:tcPr marL="68580" marR="68580" marT="0" marB="0" anchor="ctr">
                    <a:solidFill>
                      <a:schemeClr val="bg1">
                        <a:lumMod val="95000"/>
                      </a:schemeClr>
                    </a:solidFill>
                  </a:tcPr>
                </a:tc>
                <a:tc>
                  <a:txBody>
                    <a:bodyPr/>
                    <a:lstStyle/>
                    <a:p>
                      <a:pPr algn="ctr" fontAlgn="base">
                        <a:lnSpc>
                          <a:spcPct val="115000"/>
                        </a:lnSpc>
                        <a:spcAft>
                          <a:spcPts val="0"/>
                        </a:spcAft>
                      </a:pPr>
                      <a:r>
                        <a:rPr lang="el-GR" sz="900" kern="150" dirty="0">
                          <a:effectLst/>
                        </a:rPr>
                        <a:t>39</a:t>
                      </a:r>
                      <a:endParaRPr lang="en-GB" sz="1100" dirty="0">
                        <a:effectLst/>
                        <a:latin typeface="Calibri"/>
                        <a:ea typeface="Calibri"/>
                        <a:cs typeface="Times New Roman"/>
                      </a:endParaRPr>
                    </a:p>
                  </a:txBody>
                  <a:tcPr marL="68580" marR="68580" marT="0" marB="0" anchor="ctr">
                    <a:solidFill>
                      <a:schemeClr val="bg1">
                        <a:lumMod val="95000"/>
                      </a:schemeClr>
                    </a:solidFill>
                  </a:tcPr>
                </a:tc>
              </a:tr>
            </a:tbl>
          </a:graphicData>
        </a:graphic>
      </p:graphicFrame>
      <p:sp>
        <p:nvSpPr>
          <p:cNvPr id="10" name="Έλλειψη 9"/>
          <p:cNvSpPr/>
          <p:nvPr/>
        </p:nvSpPr>
        <p:spPr>
          <a:xfrm>
            <a:off x="3347864" y="4581128"/>
            <a:ext cx="5400600"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36912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286124"/>
            <a:ext cx="8099380" cy="1087529"/>
          </a:xfrm>
        </p:spPr>
        <p:txBody>
          <a:bodyPr vert="horz" lIns="91440" tIns="45720" rIns="91440" bIns="45720" rtlCol="0" anchor="ctr">
            <a:noAutofit/>
          </a:bodyPr>
          <a:lstStyle/>
          <a:p>
            <a:r>
              <a:rPr lang="el-GR" sz="3000" b="1" dirty="0" smtClean="0">
                <a:solidFill>
                  <a:srgbClr val="0070C0"/>
                </a:solidFill>
              </a:rPr>
              <a:t>ΠΟΛΛΑΠΛΑΣΙΑΣΤΙΚΕΣ ΔΡΑΣΕΙΣ</a:t>
            </a:r>
            <a:br>
              <a:rPr lang="el-GR" sz="3000" b="1" dirty="0" smtClean="0">
                <a:solidFill>
                  <a:srgbClr val="0070C0"/>
                </a:solidFill>
              </a:rPr>
            </a:br>
            <a:endParaRPr lang="el-GR" sz="16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147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58148" y="14285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32" y="214290"/>
            <a:ext cx="2677147" cy="764704"/>
          </a:xfrm>
          <a:prstGeom prst="rect">
            <a:avLst/>
          </a:prstGeom>
        </p:spPr>
      </p:pic>
      <p:graphicFrame>
        <p:nvGraphicFramePr>
          <p:cNvPr id="14" name="13 - Διάγραμμα"/>
          <p:cNvGraphicFramePr/>
          <p:nvPr>
            <p:extLst>
              <p:ext uri="{D42A27DB-BD31-4B8C-83A1-F6EECF244321}">
                <p14:modId xmlns:p14="http://schemas.microsoft.com/office/powerpoint/2010/main" xmlns="" val="3043873402"/>
              </p:ext>
            </p:extLst>
          </p:nvPr>
        </p:nvGraphicFramePr>
        <p:xfrm>
          <a:off x="428596" y="2000240"/>
          <a:ext cx="8143932" cy="4071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n-US" sz="3000" b="1" dirty="0" smtClean="0">
                <a:solidFill>
                  <a:srgbClr val="0070C0"/>
                </a:solidFill>
              </a:rPr>
              <a:t>Multiplier Events</a:t>
            </a:r>
            <a:r>
              <a:rPr lang="el-GR" sz="3000" b="1" dirty="0" smtClean="0">
                <a:solidFill>
                  <a:srgbClr val="0070C0"/>
                </a:solidFill>
              </a:rPr>
              <a:t> </a:t>
            </a:r>
            <a:r>
              <a:rPr lang="el-GR" sz="2400" b="1" dirty="0" smtClean="0">
                <a:solidFill>
                  <a:srgbClr val="0070C0"/>
                </a:solidFill>
              </a:rPr>
              <a:t>(</a:t>
            </a:r>
            <a:r>
              <a:rPr lang="en-US" sz="2400" b="1" dirty="0" smtClean="0">
                <a:solidFill>
                  <a:srgbClr val="0070C0"/>
                </a:solidFill>
              </a:rPr>
              <a:t>Max 30.000€)</a:t>
            </a:r>
          </a:p>
        </p:txBody>
      </p:sp>
      <p:sp>
        <p:nvSpPr>
          <p:cNvPr id="3" name="2 - Υπότιτλος"/>
          <p:cNvSpPr>
            <a:spLocks noGrp="1"/>
          </p:cNvSpPr>
          <p:nvPr>
            <p:ph type="subTitle" idx="1"/>
          </p:nvPr>
        </p:nvSpPr>
        <p:spPr>
          <a:xfrm>
            <a:off x="323528" y="2348880"/>
            <a:ext cx="8424936" cy="4248472"/>
          </a:xfrm>
        </p:spPr>
        <p:txBody>
          <a:bodyPr>
            <a:normAutofit lnSpcReduction="10000"/>
          </a:bodyPr>
          <a:lstStyle/>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buFont typeface="Wingdings" pitchFamily="2" charset="2"/>
              <a:buChar char="Ø"/>
            </a:pPr>
            <a:endParaRPr lang="el-GR" sz="2000" dirty="0" smtClean="0">
              <a:solidFill>
                <a:schemeClr val="tx1"/>
              </a:solidFill>
            </a:endParaRPr>
          </a:p>
          <a:p>
            <a:pPr algn="l">
              <a:buFont typeface="Wingdings" pitchFamily="2" charset="2"/>
              <a:buChar char="Ø"/>
            </a:pPr>
            <a:endParaRPr lang="el-GR" sz="2000" dirty="0" smtClean="0">
              <a:solidFill>
                <a:schemeClr val="tx1"/>
              </a:solidFill>
            </a:endParaRPr>
          </a:p>
          <a:p>
            <a:pPr algn="l">
              <a:buFont typeface="Wingdings" pitchFamily="2" charset="2"/>
              <a:buChar char="Ø"/>
            </a:pPr>
            <a:r>
              <a:rPr lang="el-GR" sz="2000" dirty="0" smtClean="0">
                <a:solidFill>
                  <a:schemeClr val="tx1"/>
                </a:solidFill>
              </a:rPr>
              <a:t>  Επιλέξιμες Δαπάνες</a:t>
            </a:r>
          </a:p>
          <a:p>
            <a:pPr algn="l"/>
            <a:r>
              <a:rPr lang="el-GR" sz="2000" b="1" dirty="0" smtClean="0">
                <a:solidFill>
                  <a:schemeClr val="tx1"/>
                </a:solidFill>
              </a:rPr>
              <a:t>100€</a:t>
            </a:r>
            <a:r>
              <a:rPr lang="el-GR" sz="2000" dirty="0" smtClean="0">
                <a:solidFill>
                  <a:schemeClr val="tx1"/>
                </a:solidFill>
              </a:rPr>
              <a:t> / τοπικό συμμετέχοντα στην εκδήλωση</a:t>
            </a:r>
          </a:p>
          <a:p>
            <a:pPr algn="l"/>
            <a:r>
              <a:rPr lang="el-GR" sz="2000" b="1" dirty="0" smtClean="0">
                <a:solidFill>
                  <a:schemeClr val="tx1"/>
                </a:solidFill>
              </a:rPr>
              <a:t>200€</a:t>
            </a:r>
            <a:r>
              <a:rPr lang="el-GR" sz="2000" dirty="0" smtClean="0">
                <a:solidFill>
                  <a:schemeClr val="tx1"/>
                </a:solidFill>
              </a:rPr>
              <a:t> / διεθνή συμμετέχοντα στην εκδήλωση</a:t>
            </a:r>
          </a:p>
          <a:p>
            <a:pPr algn="l"/>
            <a:r>
              <a:rPr lang="el-GR" sz="2000" dirty="0" smtClean="0">
                <a:solidFill>
                  <a:schemeClr val="tx1"/>
                </a:solidFill>
              </a:rPr>
              <a:t>	</a:t>
            </a: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10" name="9 - TextBox"/>
          <p:cNvSpPr txBox="1"/>
          <p:nvPr/>
        </p:nvSpPr>
        <p:spPr>
          <a:xfrm>
            <a:off x="5585948" y="4340463"/>
            <a:ext cx="331977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u="sng" dirty="0" smtClean="0"/>
              <a:t>Δεν επιχορηγούνται</a:t>
            </a:r>
            <a:r>
              <a:rPr lang="el-GR" b="1" dirty="0" smtClean="0"/>
              <a:t> </a:t>
            </a:r>
            <a:r>
              <a:rPr lang="el-GR" dirty="0" smtClean="0"/>
              <a:t>οι </a:t>
            </a:r>
            <a:r>
              <a:rPr lang="el-GR" dirty="0"/>
              <a:t>συμμετέχοντες, οι οποίοι </a:t>
            </a:r>
            <a:r>
              <a:rPr lang="el-GR" b="1" dirty="0" smtClean="0"/>
              <a:t>προέρχονται </a:t>
            </a:r>
            <a:r>
              <a:rPr lang="el-GR" dirty="0"/>
              <a:t>από τους </a:t>
            </a:r>
            <a:r>
              <a:rPr lang="el-GR" dirty="0" smtClean="0"/>
              <a:t>συμπράττοντες φορείς </a:t>
            </a:r>
            <a:r>
              <a:rPr lang="el-GR" dirty="0"/>
              <a:t>που συμμετέχουν στο </a:t>
            </a:r>
            <a:r>
              <a:rPr lang="el-GR" dirty="0" smtClean="0"/>
              <a:t>Σχέδιο.</a:t>
            </a:r>
            <a:endParaRPr lang="el-GR" dirty="0"/>
          </a:p>
        </p:txBody>
      </p:sp>
      <p:sp>
        <p:nvSpPr>
          <p:cNvPr id="12" name="11 - TextBox"/>
          <p:cNvSpPr txBox="1"/>
          <p:nvPr/>
        </p:nvSpPr>
        <p:spPr>
          <a:xfrm>
            <a:off x="4500530" y="2428868"/>
            <a:ext cx="4643470" cy="1477328"/>
          </a:xfrm>
          <a:prstGeom prst="rect">
            <a:avLst/>
          </a:prstGeom>
          <a:noFill/>
        </p:spPr>
        <p:txBody>
          <a:bodyPr wrap="square" rtlCol="0">
            <a:spAutoFit/>
          </a:bodyPr>
          <a:lstStyle/>
          <a:p>
            <a:pPr algn="just"/>
            <a:r>
              <a:rPr lang="el-GR" dirty="0" smtClean="0"/>
              <a:t>Οργάνωση εθνικών/διεθνικών εκδηλώσεων</a:t>
            </a:r>
          </a:p>
          <a:p>
            <a:pPr algn="just"/>
            <a:r>
              <a:rPr lang="el-GR" dirty="0" smtClean="0"/>
              <a:t>με στόχο την κοινοποίηση και διάδοση των </a:t>
            </a:r>
          </a:p>
          <a:p>
            <a:pPr algn="just"/>
            <a:r>
              <a:rPr lang="el-GR" dirty="0" smtClean="0"/>
              <a:t>πνευματικών προϊόντων που</a:t>
            </a:r>
          </a:p>
          <a:p>
            <a:pPr algn="just"/>
            <a:r>
              <a:rPr lang="el-GR" dirty="0" smtClean="0"/>
              <a:t>προκαλεί η υλοποίηση του σχεδίου. </a:t>
            </a:r>
          </a:p>
          <a:p>
            <a:pPr algn="just"/>
            <a:endParaRPr lang="el-GR" dirty="0" smtClean="0"/>
          </a:p>
        </p:txBody>
      </p:sp>
      <p:pic>
        <p:nvPicPr>
          <p:cNvPr id="13" name="12 - Εικόνα" descr="exclamation-point-icon_21147436.jpg"/>
          <p:cNvPicPr>
            <a:picLocks noChangeAspect="1"/>
          </p:cNvPicPr>
          <p:nvPr/>
        </p:nvPicPr>
        <p:blipFill>
          <a:blip r:embed="rId5" cstate="print"/>
          <a:stretch>
            <a:fillRect/>
          </a:stretch>
        </p:blipFill>
        <p:spPr>
          <a:xfrm>
            <a:off x="4500562" y="3643314"/>
            <a:ext cx="1000132" cy="1000132"/>
          </a:xfrm>
          <a:prstGeom prst="rect">
            <a:avLst/>
          </a:prstGeom>
        </p:spPr>
      </p:pic>
      <p:pic>
        <p:nvPicPr>
          <p:cNvPr id="14" name="13 - Εικόνα" descr="multiplier event 2.jpg"/>
          <p:cNvPicPr>
            <a:picLocks noChangeAspect="1"/>
          </p:cNvPicPr>
          <p:nvPr/>
        </p:nvPicPr>
        <p:blipFill>
          <a:blip r:embed="rId6" cstate="print"/>
          <a:stretch>
            <a:fillRect/>
          </a:stretch>
        </p:blipFill>
        <p:spPr>
          <a:xfrm>
            <a:off x="357159" y="2143116"/>
            <a:ext cx="3175022" cy="2286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2000"/>
                                        <p:tgtEl>
                                          <p:spTgt spid="10">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n-US" sz="3000" b="1" dirty="0" smtClean="0">
                <a:solidFill>
                  <a:srgbClr val="0070C0"/>
                </a:solidFill>
              </a:rPr>
              <a:t>Multiplier Events</a:t>
            </a:r>
            <a:r>
              <a:rPr lang="el-GR" sz="3000" b="1" dirty="0" smtClean="0">
                <a:solidFill>
                  <a:srgbClr val="0070C0"/>
                </a:solidFill>
              </a:rPr>
              <a:t> </a:t>
            </a:r>
            <a:r>
              <a:rPr lang="el-GR" sz="2400" b="1" dirty="0" smtClean="0">
                <a:solidFill>
                  <a:srgbClr val="0070C0"/>
                </a:solidFill>
              </a:rPr>
              <a:t>(</a:t>
            </a:r>
            <a:r>
              <a:rPr lang="en-US" sz="2400" b="1" dirty="0" smtClean="0">
                <a:solidFill>
                  <a:srgbClr val="0070C0"/>
                </a:solidFill>
              </a:rPr>
              <a:t>Max 30.000€)</a:t>
            </a:r>
          </a:p>
        </p:txBody>
      </p:sp>
      <p:sp>
        <p:nvSpPr>
          <p:cNvPr id="3" name="2 - Υπότιτλος"/>
          <p:cNvSpPr>
            <a:spLocks noGrp="1"/>
          </p:cNvSpPr>
          <p:nvPr>
            <p:ph type="subTitle" idx="1"/>
          </p:nvPr>
        </p:nvSpPr>
        <p:spPr>
          <a:xfrm>
            <a:off x="323528" y="2348880"/>
            <a:ext cx="8424936" cy="4248472"/>
          </a:xfrm>
        </p:spPr>
        <p:txBody>
          <a:bodyPr>
            <a:normAutofit/>
          </a:bodyPr>
          <a:lstStyle/>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buFont typeface="Wingdings" pitchFamily="2" charset="2"/>
              <a:buChar char="Ø"/>
            </a:pPr>
            <a:endParaRPr lang="el-GR" sz="2000" dirty="0" smtClean="0">
              <a:solidFill>
                <a:schemeClr val="tx1"/>
              </a:solidFill>
            </a:endParaRPr>
          </a:p>
          <a:p>
            <a:pPr algn="l">
              <a:buFont typeface="Wingdings" pitchFamily="2" charset="2"/>
              <a:buChar char="Ø"/>
            </a:pPr>
            <a:endParaRPr lang="el-GR" sz="2000" dirty="0" smtClean="0">
              <a:solidFill>
                <a:schemeClr val="tx1"/>
              </a:solidFill>
            </a:endParaRPr>
          </a:p>
          <a:p>
            <a:pPr algn="l"/>
            <a:r>
              <a:rPr lang="el-GR" sz="2000" dirty="0" smtClean="0">
                <a:solidFill>
                  <a:schemeClr val="tx1"/>
                </a:solidFill>
              </a:rPr>
              <a:t>	</a:t>
            </a: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10" name="9 - TextBox"/>
          <p:cNvSpPr txBox="1"/>
          <p:nvPr/>
        </p:nvSpPr>
        <p:spPr>
          <a:xfrm>
            <a:off x="4143372" y="2526209"/>
            <a:ext cx="4470452" cy="2031325"/>
          </a:xfrm>
          <a:prstGeom prst="rect">
            <a:avLst/>
          </a:prstGeom>
          <a:noFill/>
        </p:spPr>
        <p:txBody>
          <a:bodyPr wrap="square" rtlCol="0">
            <a:spAutoFit/>
          </a:bodyPr>
          <a:lstStyle/>
          <a:p>
            <a:pPr lvl="0" algn="just"/>
            <a:r>
              <a:rPr lang="el-GR" dirty="0"/>
              <a:t>Εάν στο πλαίσιο του Σχεδίου </a:t>
            </a:r>
            <a:r>
              <a:rPr lang="el-GR" b="1" dirty="0"/>
              <a:t>δεν αναπτυχθούν τα πνευματικά προϊόντα ή αναπτυχθούν ορισμένα </a:t>
            </a:r>
            <a:r>
              <a:rPr lang="el-GR" b="1" dirty="0" smtClean="0"/>
              <a:t>εξ αυτών, </a:t>
            </a:r>
            <a:r>
              <a:rPr lang="el-GR" dirty="0"/>
              <a:t>τότε η Εθνική Μονάδα καθορίζει το </a:t>
            </a:r>
            <a:r>
              <a:rPr lang="el-GR" b="1" dirty="0"/>
              <a:t>βαθμό στον οποίο</a:t>
            </a:r>
            <a:r>
              <a:rPr lang="el-GR" dirty="0"/>
              <a:t> κάθε σχετική πολλαπλασιαστική δράση </a:t>
            </a:r>
            <a:r>
              <a:rPr lang="el-GR" b="1" dirty="0"/>
              <a:t>είναι επιλέξιμη για επιχορήγηση</a:t>
            </a:r>
            <a:r>
              <a:rPr lang="el-GR" dirty="0"/>
              <a:t>. </a:t>
            </a:r>
            <a:endParaRPr lang="en-GB" dirty="0"/>
          </a:p>
          <a:p>
            <a:endParaRPr lang="el-GR" dirty="0"/>
          </a:p>
        </p:txBody>
      </p:sp>
      <p:pic>
        <p:nvPicPr>
          <p:cNvPr id="11" name="10 - Εικόνα" descr="multiplier event 2.jpg"/>
          <p:cNvPicPr>
            <a:picLocks noChangeAspect="1"/>
          </p:cNvPicPr>
          <p:nvPr/>
        </p:nvPicPr>
        <p:blipFill>
          <a:blip r:embed="rId5" cstate="print"/>
          <a:stretch>
            <a:fillRect/>
          </a:stretch>
        </p:blipFill>
        <p:spPr>
          <a:xfrm>
            <a:off x="357159" y="2143116"/>
            <a:ext cx="3175022" cy="2286016"/>
          </a:xfrm>
          <a:prstGeom prst="rect">
            <a:avLst/>
          </a:prstGeom>
        </p:spPr>
      </p:pic>
      <p:sp>
        <p:nvSpPr>
          <p:cNvPr id="9" name="8 - TextBox"/>
          <p:cNvSpPr txBox="1"/>
          <p:nvPr/>
        </p:nvSpPr>
        <p:spPr>
          <a:xfrm>
            <a:off x="571472" y="4786322"/>
            <a:ext cx="7429552" cy="1754326"/>
          </a:xfrm>
          <a:prstGeom prst="rect">
            <a:avLst/>
          </a:prstGeom>
          <a:noFill/>
        </p:spPr>
        <p:txBody>
          <a:bodyPr wrap="square" rtlCol="0">
            <a:spAutoFit/>
          </a:bodyPr>
          <a:lstStyle/>
          <a:p>
            <a:r>
              <a:rPr lang="el-GR" b="1" dirty="0" smtClean="0"/>
              <a:t>Δικαιολογητικά: </a:t>
            </a:r>
          </a:p>
          <a:p>
            <a:pPr>
              <a:buFont typeface="Wingdings" pitchFamily="2" charset="2"/>
              <a:buChar char="ü"/>
            </a:pPr>
            <a:r>
              <a:rPr lang="el-GR" b="1" dirty="0" smtClean="0"/>
              <a:t> </a:t>
            </a:r>
            <a:r>
              <a:rPr lang="el-GR" dirty="0" smtClean="0"/>
              <a:t>Περιγραφή στην τελική έκθεση</a:t>
            </a:r>
          </a:p>
          <a:p>
            <a:pPr>
              <a:buFont typeface="Wingdings" pitchFamily="2" charset="2"/>
              <a:buChar char="ü"/>
            </a:pPr>
            <a:r>
              <a:rPr lang="el-GR" dirty="0" smtClean="0"/>
              <a:t> Αποδεικτικό συμμετοχής  στην εκδήλωση</a:t>
            </a:r>
          </a:p>
          <a:p>
            <a:pPr>
              <a:buFont typeface="Wingdings" pitchFamily="2" charset="2"/>
              <a:buChar char="ü"/>
            </a:pPr>
            <a:r>
              <a:rPr lang="el-GR" dirty="0" smtClean="0"/>
              <a:t> Λεπτομερές πρόγραμμα εργασιών</a:t>
            </a:r>
          </a:p>
          <a:p>
            <a:pPr>
              <a:buFont typeface="Wingdings" pitchFamily="2" charset="2"/>
              <a:buChar char="ü"/>
            </a:pPr>
            <a:r>
              <a:rPr lang="el-GR" dirty="0" smtClean="0"/>
              <a:t> Έγγραφα που χρησιμοποιήθηκαν ή διανεμήθηκαν κατά τη διάρκεια της δράσης</a:t>
            </a:r>
            <a:endParaRPr lang="el-GR" dirty="0"/>
          </a:p>
        </p:txBody>
      </p:sp>
    </p:spTree>
    <p:extLst>
      <p:ext uri="{BB962C8B-B14F-4D97-AF65-F5344CB8AC3E}">
        <p14:creationId xmlns:p14="http://schemas.microsoft.com/office/powerpoint/2010/main" xmlns="" val="800913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286124"/>
            <a:ext cx="8099380" cy="1087529"/>
          </a:xfrm>
        </p:spPr>
        <p:txBody>
          <a:bodyPr vert="horz" lIns="91440" tIns="45720" rIns="91440" bIns="45720" rtlCol="0" anchor="ctr">
            <a:noAutofit/>
          </a:bodyPr>
          <a:lstStyle/>
          <a:p>
            <a:r>
              <a:rPr lang="el-GR" sz="3000" b="1" dirty="0" smtClean="0">
                <a:solidFill>
                  <a:srgbClr val="0070C0"/>
                </a:solidFill>
              </a:rPr>
              <a:t>ΔΙΕΘΝΙΚΕΣ ΔΡΑΣΤΗΡΙΟΤΗΤΕΣ ΜΑΘΗΣΗΣ, ΔΙΔΑΣΚΑΛΙΑΣ ΚΑΙ ΕΠΙΜΟΡΦΩΣΗΣ</a:t>
            </a:r>
            <a:br>
              <a:rPr lang="el-GR" sz="3000" b="1" dirty="0" smtClean="0">
                <a:solidFill>
                  <a:srgbClr val="0070C0"/>
                </a:solidFill>
              </a:rPr>
            </a:br>
            <a:endParaRPr lang="el-GR" sz="16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44" y="1428736"/>
            <a:ext cx="8858280" cy="792088"/>
          </a:xfrm>
        </p:spPr>
        <p:txBody>
          <a:bodyPr vert="horz" lIns="91440" tIns="45720" rIns="91440" bIns="45720" rtlCol="0" anchor="ctr">
            <a:noAutofit/>
          </a:bodyPr>
          <a:lstStyle/>
          <a:p>
            <a:pPr algn="l"/>
            <a:r>
              <a:rPr lang="el-GR" sz="2400" b="1" dirty="0" smtClean="0">
                <a:solidFill>
                  <a:srgbClr val="0070C0"/>
                </a:solidFill>
              </a:rPr>
              <a:t>Διεθνικές Δραστηριότητες Κατάρτισης/ Διδασκαλίας και Μάθησης </a:t>
            </a:r>
            <a:endParaRPr lang="en-US" sz="2400" b="1" dirty="0" smtClean="0">
              <a:solidFill>
                <a:srgbClr val="0070C0"/>
              </a:solidFill>
            </a:endParaRPr>
          </a:p>
        </p:txBody>
      </p:sp>
      <p:sp>
        <p:nvSpPr>
          <p:cNvPr id="3" name="2 - Υπότιτλος"/>
          <p:cNvSpPr>
            <a:spLocks noGrp="1"/>
          </p:cNvSpPr>
          <p:nvPr>
            <p:ph type="subTitle" idx="1"/>
          </p:nvPr>
        </p:nvSpPr>
        <p:spPr>
          <a:xfrm>
            <a:off x="214282" y="2285992"/>
            <a:ext cx="8749066" cy="4382798"/>
          </a:xfrm>
        </p:spPr>
        <p:txBody>
          <a:bodyPr>
            <a:normAutofit/>
          </a:bodyPr>
          <a:lstStyle/>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algn="l"/>
            <a:r>
              <a:rPr lang="el-GR" sz="2000" dirty="0" smtClean="0">
                <a:solidFill>
                  <a:schemeClr val="tx1"/>
                </a:solidFill>
              </a:rPr>
              <a:t>	</a:t>
            </a: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pic>
        <p:nvPicPr>
          <p:cNvPr id="25" name="24 - Εικόνα" descr="Multiplier events.jpg"/>
          <p:cNvPicPr>
            <a:picLocks noChangeAspect="1"/>
          </p:cNvPicPr>
          <p:nvPr/>
        </p:nvPicPr>
        <p:blipFill>
          <a:blip r:embed="rId5" cstate="print"/>
          <a:stretch>
            <a:fillRect/>
          </a:stretch>
        </p:blipFill>
        <p:spPr>
          <a:xfrm>
            <a:off x="4286248" y="3286124"/>
            <a:ext cx="4344462" cy="2897756"/>
          </a:xfrm>
          <a:prstGeom prst="rect">
            <a:avLst/>
          </a:prstGeom>
        </p:spPr>
      </p:pic>
      <p:sp>
        <p:nvSpPr>
          <p:cNvPr id="9" name="8 - TextBox"/>
          <p:cNvSpPr txBox="1"/>
          <p:nvPr/>
        </p:nvSpPr>
        <p:spPr>
          <a:xfrm>
            <a:off x="285720" y="2500306"/>
            <a:ext cx="7286676" cy="646331"/>
          </a:xfrm>
          <a:prstGeom prst="rect">
            <a:avLst/>
          </a:prstGeom>
          <a:noFill/>
        </p:spPr>
        <p:txBody>
          <a:bodyPr wrap="square" rtlCol="0">
            <a:spAutoFit/>
          </a:bodyPr>
          <a:lstStyle/>
          <a:p>
            <a:r>
              <a:rPr lang="el-GR" dirty="0" smtClean="0"/>
              <a:t>Πρόκειται για διακρατικές </a:t>
            </a:r>
            <a:r>
              <a:rPr lang="el-GR" b="1" dirty="0" smtClean="0"/>
              <a:t>κινητικότητες</a:t>
            </a:r>
            <a:r>
              <a:rPr lang="el-GR" dirty="0" smtClean="0"/>
              <a:t> με </a:t>
            </a:r>
            <a:r>
              <a:rPr lang="el-GR" b="1" dirty="0" smtClean="0"/>
              <a:t>σκοπό</a:t>
            </a:r>
            <a:r>
              <a:rPr lang="el-GR" dirty="0" smtClean="0"/>
              <a:t> </a:t>
            </a:r>
            <a:r>
              <a:rPr lang="el-GR" u="sng" dirty="0" smtClean="0"/>
              <a:t>διδακτικές και μαθησιακές δραστηριότητες </a:t>
            </a:r>
            <a:r>
              <a:rPr lang="el-GR" dirty="0" smtClean="0"/>
              <a:t>(</a:t>
            </a:r>
            <a:r>
              <a:rPr lang="en-US" b="1" dirty="0" smtClean="0"/>
              <a:t>Learning/</a:t>
            </a:r>
            <a:r>
              <a:rPr lang="en-GB" b="1" i="1" dirty="0" smtClean="0"/>
              <a:t>Teaching /</a:t>
            </a:r>
            <a:r>
              <a:rPr lang="en-US" b="1" dirty="0" smtClean="0"/>
              <a:t>T</a:t>
            </a:r>
            <a:r>
              <a:rPr lang="en-GB" b="1" i="1" dirty="0" smtClean="0"/>
              <a:t>raining Activities</a:t>
            </a:r>
            <a:r>
              <a:rPr lang="en-US" dirty="0" smtClean="0"/>
              <a:t>)</a:t>
            </a:r>
            <a:r>
              <a:rPr lang="el-GR" dirty="0" smtClean="0"/>
              <a:t> </a:t>
            </a:r>
          </a:p>
        </p:txBody>
      </p:sp>
      <p:sp>
        <p:nvSpPr>
          <p:cNvPr id="10" name="9 - Στρογγυλεμένο ορθογώνιο"/>
          <p:cNvSpPr/>
          <p:nvPr/>
        </p:nvSpPr>
        <p:spPr>
          <a:xfrm>
            <a:off x="357158" y="3714752"/>
            <a:ext cx="3571900" cy="24288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dirty="0" smtClean="0"/>
              <a:t>Η επιχορήγηση γίνεται </a:t>
            </a:r>
            <a:r>
              <a:rPr lang="el-GR" u="sng" dirty="0" smtClean="0"/>
              <a:t>ανά </a:t>
            </a:r>
            <a:r>
              <a:rPr lang="el-GR" b="1" u="sng" dirty="0" smtClean="0"/>
              <a:t>κόστος μονάδας δαπάνης </a:t>
            </a:r>
            <a:r>
              <a:rPr lang="el-GR" u="sng" dirty="0" smtClean="0"/>
              <a:t>(δηλ. ημέρες, συμμετέχοντες) </a:t>
            </a:r>
            <a:r>
              <a:rPr lang="el-GR" dirty="0" smtClean="0"/>
              <a:t>και αφορά τις δαπάνες ταξιδίου, την επιχορήγηση για την κάλυψη ατομικών δαπανών και τη γλωσσική υποστήριξη</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44" y="1428736"/>
            <a:ext cx="8858280" cy="792088"/>
          </a:xfrm>
        </p:spPr>
        <p:txBody>
          <a:bodyPr vert="horz" lIns="91440" tIns="45720" rIns="91440" bIns="45720" rtlCol="0" anchor="ctr">
            <a:noAutofit/>
          </a:bodyPr>
          <a:lstStyle/>
          <a:p>
            <a:pPr algn="l"/>
            <a:r>
              <a:rPr lang="el-GR" sz="2400" b="1" dirty="0" smtClean="0">
                <a:solidFill>
                  <a:srgbClr val="0070C0"/>
                </a:solidFill>
              </a:rPr>
              <a:t>Διεθνικές Δραστηριότητες Κατάρτισης/ Διδασκαλίας και Μάθησης </a:t>
            </a:r>
            <a:endParaRPr lang="en-US" sz="2400" b="1" dirty="0" smtClean="0">
              <a:solidFill>
                <a:srgbClr val="0070C0"/>
              </a:solidFill>
            </a:endParaRPr>
          </a:p>
        </p:txBody>
      </p:sp>
      <p:grpSp>
        <p:nvGrpSpPr>
          <p:cNvPr id="9" name="Ομάδα 8"/>
          <p:cNvGrpSpPr/>
          <p:nvPr/>
        </p:nvGrpSpPr>
        <p:grpSpPr>
          <a:xfrm>
            <a:off x="-4740735" y="1526751"/>
            <a:ext cx="13482718" cy="5901280"/>
            <a:chOff x="-4740735" y="1526751"/>
            <a:chExt cx="13482718" cy="5901280"/>
          </a:xfrm>
        </p:grpSpPr>
        <p:sp>
          <p:nvSpPr>
            <p:cNvPr id="10" name="Στεφάνη 9"/>
            <p:cNvSpPr/>
            <p:nvPr/>
          </p:nvSpPr>
          <p:spPr>
            <a:xfrm>
              <a:off x="-4740735" y="1526751"/>
              <a:ext cx="5901280" cy="5901280"/>
            </a:xfrm>
            <a:prstGeom prst="blockArc">
              <a:avLst>
                <a:gd name="adj1" fmla="val 18900000"/>
                <a:gd name="adj2" fmla="val 2700000"/>
                <a:gd name="adj3" fmla="val 36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Ελεύθερη σχεδίαση 10"/>
            <p:cNvSpPr/>
            <p:nvPr/>
          </p:nvSpPr>
          <p:spPr>
            <a:xfrm>
              <a:off x="1214414" y="2357430"/>
              <a:ext cx="7527569" cy="1459559"/>
            </a:xfrm>
            <a:custGeom>
              <a:avLst/>
              <a:gdLst>
                <a:gd name="connsiteX0" fmla="*/ 0 w 8193327"/>
                <a:gd name="connsiteY0" fmla="*/ 0 h 674249"/>
                <a:gd name="connsiteX1" fmla="*/ 8193327 w 8193327"/>
                <a:gd name="connsiteY1" fmla="*/ 0 h 674249"/>
                <a:gd name="connsiteX2" fmla="*/ 8193327 w 8193327"/>
                <a:gd name="connsiteY2" fmla="*/ 674249 h 674249"/>
                <a:gd name="connsiteX3" fmla="*/ 0 w 8193327"/>
                <a:gd name="connsiteY3" fmla="*/ 674249 h 674249"/>
                <a:gd name="connsiteX4" fmla="*/ 0 w 8193327"/>
                <a:gd name="connsiteY4" fmla="*/ 0 h 67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3327" h="674249">
                  <a:moveTo>
                    <a:pt x="0" y="0"/>
                  </a:moveTo>
                  <a:lnTo>
                    <a:pt x="8193327" y="0"/>
                  </a:lnTo>
                  <a:lnTo>
                    <a:pt x="8193327" y="674249"/>
                  </a:lnTo>
                  <a:lnTo>
                    <a:pt x="0" y="674249"/>
                  </a:lnTo>
                  <a:lnTo>
                    <a:pt x="0" y="0"/>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535186" tIns="35560" rIns="35560" bIns="35560" numCol="1" spcCol="1270" anchor="ctr" anchorCtr="0">
              <a:noAutofit/>
            </a:bodyPr>
            <a:lstStyle/>
            <a:p>
              <a:pPr lvl="0" defTabSz="622300">
                <a:lnSpc>
                  <a:spcPct val="90000"/>
                </a:lnSpc>
                <a:spcBef>
                  <a:spcPct val="0"/>
                </a:spcBef>
                <a:spcAft>
                  <a:spcPct val="35000"/>
                </a:spcAft>
              </a:pPr>
              <a:r>
                <a:rPr lang="el-GR" sz="1700" b="1" kern="1200" dirty="0" smtClean="0"/>
                <a:t>Ο δικαιούχος καταγράφει στο </a:t>
              </a:r>
              <a:r>
                <a:rPr lang="el-GR" sz="1700" b="1" kern="1200" dirty="0" err="1" smtClean="0"/>
                <a:t>Mobility</a:t>
              </a:r>
              <a:r>
                <a:rPr lang="el-GR" sz="1700" b="1" kern="1200" dirty="0" smtClean="0"/>
                <a:t> </a:t>
              </a:r>
              <a:r>
                <a:rPr lang="el-GR" sz="1700" b="1" kern="1200" dirty="0" err="1" smtClean="0"/>
                <a:t>Tool</a:t>
              </a:r>
              <a:r>
                <a:rPr lang="el-GR" sz="1700" b="1" kern="1200" dirty="0" smtClean="0"/>
                <a:t> </a:t>
              </a:r>
              <a:r>
                <a:rPr lang="el-GR" sz="1700" kern="1200" dirty="0" smtClean="0"/>
                <a:t>όλες τις διεθνικές δραστηριότητες μάθησης, διδασκαλίας και κατάρτισης </a:t>
              </a:r>
              <a:r>
                <a:rPr lang="en-US" sz="1700" kern="1200" dirty="0" smtClean="0"/>
                <a:t>, </a:t>
              </a:r>
              <a:r>
                <a:rPr lang="el-GR" sz="1700" kern="1200" dirty="0" smtClean="0"/>
                <a:t> τους συμμετέχοντες ονομαστικά, προορισμός, διάρκεια κάθε δραστηριότητας,  γλωσσική προετοιμασία. </a:t>
              </a:r>
              <a:r>
                <a:rPr lang="el-GR" sz="1700" dirty="0"/>
                <a:t>Αν δεν </a:t>
              </a:r>
              <a:r>
                <a:rPr lang="el-GR" sz="1700" dirty="0" smtClean="0"/>
                <a:t>πραγματοποιηθεί η μετακίνηση θα πρέπει να αναφερθεί στο </a:t>
              </a:r>
              <a:r>
                <a:rPr lang="en-US" sz="1700" dirty="0" smtClean="0"/>
                <a:t>Mobility Tool.</a:t>
              </a:r>
              <a:endParaRPr lang="en-GB" sz="1700" kern="1200" dirty="0"/>
            </a:p>
          </p:txBody>
        </p:sp>
        <p:sp>
          <p:nvSpPr>
            <p:cNvPr id="12" name="Έλλειψη 11"/>
            <p:cNvSpPr/>
            <p:nvPr/>
          </p:nvSpPr>
          <p:spPr>
            <a:xfrm>
              <a:off x="110364" y="2357430"/>
              <a:ext cx="1532678" cy="150019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Ελεύθερη σχεδίαση 12"/>
            <p:cNvSpPr/>
            <p:nvPr/>
          </p:nvSpPr>
          <p:spPr>
            <a:xfrm>
              <a:off x="1142976" y="4143380"/>
              <a:ext cx="7572428" cy="842812"/>
            </a:xfrm>
            <a:custGeom>
              <a:avLst/>
              <a:gdLst>
                <a:gd name="connsiteX0" fmla="*/ 0 w 7806764"/>
                <a:gd name="connsiteY0" fmla="*/ 0 h 674249"/>
                <a:gd name="connsiteX1" fmla="*/ 7806764 w 7806764"/>
                <a:gd name="connsiteY1" fmla="*/ 0 h 674249"/>
                <a:gd name="connsiteX2" fmla="*/ 7806764 w 7806764"/>
                <a:gd name="connsiteY2" fmla="*/ 674249 h 674249"/>
                <a:gd name="connsiteX3" fmla="*/ 0 w 7806764"/>
                <a:gd name="connsiteY3" fmla="*/ 674249 h 674249"/>
                <a:gd name="connsiteX4" fmla="*/ 0 w 7806764"/>
                <a:gd name="connsiteY4" fmla="*/ 0 h 67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764" h="674249">
                  <a:moveTo>
                    <a:pt x="0" y="0"/>
                  </a:moveTo>
                  <a:lnTo>
                    <a:pt x="7806764" y="0"/>
                  </a:lnTo>
                  <a:lnTo>
                    <a:pt x="7806764" y="674249"/>
                  </a:lnTo>
                  <a:lnTo>
                    <a:pt x="0" y="674249"/>
                  </a:lnTo>
                  <a:lnTo>
                    <a:pt x="0" y="0"/>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535186" tIns="35560" rIns="35560" bIns="35560" numCol="1" spcCol="1270" anchor="ctr" anchorCtr="0">
              <a:noAutofit/>
            </a:bodyPr>
            <a:lstStyle/>
            <a:p>
              <a:pPr lvl="0" algn="l" defTabSz="622300" rtl="0">
                <a:lnSpc>
                  <a:spcPct val="90000"/>
                </a:lnSpc>
                <a:spcBef>
                  <a:spcPct val="0"/>
                </a:spcBef>
                <a:spcAft>
                  <a:spcPct val="35000"/>
                </a:spcAft>
              </a:pPr>
              <a:r>
                <a:rPr lang="el-GR" sz="1700" b="1" kern="1200" dirty="0" smtClean="0"/>
                <a:t>Εάν είναι απαραίτητο</a:t>
              </a:r>
              <a:r>
                <a:rPr lang="el-GR" sz="1700" kern="1200" dirty="0" smtClean="0"/>
                <a:t>, ο δικαιούχος δύναται να λάβει επιχορήγηση για την κάλυψη των ατομικών δαπανών,  για </a:t>
              </a:r>
              <a:r>
                <a:rPr lang="el-GR" sz="1700" b="1" kern="1200" dirty="0" smtClean="0"/>
                <a:t>μια ημέρα πριν </a:t>
              </a:r>
              <a:r>
                <a:rPr lang="el-GR" sz="1700" kern="1200" dirty="0" smtClean="0"/>
                <a:t>και </a:t>
              </a:r>
              <a:r>
                <a:rPr lang="el-GR" sz="1700" b="1" kern="1200" dirty="0" smtClean="0"/>
                <a:t>μία μέρα μετά </a:t>
              </a:r>
              <a:r>
                <a:rPr lang="el-GR" sz="1700" kern="1200" dirty="0" smtClean="0"/>
                <a:t>της προγραμματισμένης  δραστηριότητας στο εξωτερικό. </a:t>
              </a:r>
              <a:endParaRPr lang="en-GB" sz="1700" kern="1200" dirty="0"/>
            </a:p>
          </p:txBody>
        </p:sp>
        <p:sp>
          <p:nvSpPr>
            <p:cNvPr id="14" name="Έλλειψη 13"/>
            <p:cNvSpPr/>
            <p:nvPr/>
          </p:nvSpPr>
          <p:spPr>
            <a:xfrm>
              <a:off x="552114" y="4143380"/>
              <a:ext cx="948052" cy="92389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Ελεύθερη σχεδίαση 16"/>
            <p:cNvSpPr/>
            <p:nvPr/>
          </p:nvSpPr>
          <p:spPr>
            <a:xfrm>
              <a:off x="973521" y="5457497"/>
              <a:ext cx="7741884" cy="674249"/>
            </a:xfrm>
            <a:custGeom>
              <a:avLst/>
              <a:gdLst>
                <a:gd name="connsiteX0" fmla="*/ 0 w 8193327"/>
                <a:gd name="connsiteY0" fmla="*/ 0 h 674249"/>
                <a:gd name="connsiteX1" fmla="*/ 8193327 w 8193327"/>
                <a:gd name="connsiteY1" fmla="*/ 0 h 674249"/>
                <a:gd name="connsiteX2" fmla="*/ 8193327 w 8193327"/>
                <a:gd name="connsiteY2" fmla="*/ 674249 h 674249"/>
                <a:gd name="connsiteX3" fmla="*/ 0 w 8193327"/>
                <a:gd name="connsiteY3" fmla="*/ 674249 h 674249"/>
                <a:gd name="connsiteX4" fmla="*/ 0 w 8193327"/>
                <a:gd name="connsiteY4" fmla="*/ 0 h 67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3327" h="674249">
                  <a:moveTo>
                    <a:pt x="0" y="0"/>
                  </a:moveTo>
                  <a:lnTo>
                    <a:pt x="8193327" y="0"/>
                  </a:lnTo>
                  <a:lnTo>
                    <a:pt x="8193327" y="674249"/>
                  </a:lnTo>
                  <a:lnTo>
                    <a:pt x="0" y="674249"/>
                  </a:lnTo>
                  <a:lnTo>
                    <a:pt x="0" y="0"/>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535186" tIns="35560" rIns="35560" bIns="35560" numCol="1" spcCol="1270" anchor="ctr" anchorCtr="0">
              <a:noAutofit/>
            </a:bodyPr>
            <a:lstStyle/>
            <a:p>
              <a:pPr lvl="0" algn="l" defTabSz="622300" rtl="0">
                <a:lnSpc>
                  <a:spcPct val="90000"/>
                </a:lnSpc>
                <a:spcBef>
                  <a:spcPct val="0"/>
                </a:spcBef>
                <a:spcAft>
                  <a:spcPct val="35000"/>
                </a:spcAft>
              </a:pPr>
              <a:r>
                <a:rPr lang="el-GR" sz="1700" kern="1200" dirty="0" smtClean="0"/>
                <a:t>Τα ποσά της επιχορήγησης για την κάλυψη των δαπανών ταξιδίου, των ατομικών δαπανών και τη γλωσσική προετοιμασία υπολογίζονται</a:t>
              </a:r>
              <a:r>
                <a:rPr lang="en-US" sz="1700" kern="1200" dirty="0" smtClean="0"/>
                <a:t> </a:t>
              </a:r>
              <a:r>
                <a:rPr lang="el-GR" sz="1700" kern="1200" dirty="0" smtClean="0"/>
                <a:t>από το </a:t>
              </a:r>
              <a:r>
                <a:rPr lang="el-GR" sz="1700" kern="1200" dirty="0" err="1" smtClean="0"/>
                <a:t>Mobility</a:t>
              </a:r>
              <a:r>
                <a:rPr lang="el-GR" sz="1700" kern="1200" dirty="0" smtClean="0"/>
                <a:t> </a:t>
              </a:r>
              <a:r>
                <a:rPr lang="el-GR" sz="1700" kern="1200" dirty="0" err="1" smtClean="0"/>
                <a:t>Tool</a:t>
              </a:r>
              <a:endParaRPr lang="en-GB" sz="1700" kern="1200" dirty="0"/>
            </a:p>
          </p:txBody>
        </p:sp>
        <p:sp>
          <p:nvSpPr>
            <p:cNvPr id="18" name="Έλλειψη 17"/>
            <p:cNvSpPr/>
            <p:nvPr/>
          </p:nvSpPr>
          <p:spPr>
            <a:xfrm>
              <a:off x="317733" y="5373216"/>
              <a:ext cx="842812" cy="84281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extLst>
      <p:ext uri="{BB962C8B-B14F-4D97-AF65-F5344CB8AC3E}">
        <p14:creationId xmlns:p14="http://schemas.microsoft.com/office/powerpoint/2010/main" xmlns="" val="3272364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44" y="1428736"/>
            <a:ext cx="8858280" cy="792088"/>
          </a:xfrm>
        </p:spPr>
        <p:txBody>
          <a:bodyPr vert="horz" lIns="91440" tIns="45720" rIns="91440" bIns="45720" rtlCol="0" anchor="ctr">
            <a:noAutofit/>
          </a:bodyPr>
          <a:lstStyle/>
          <a:p>
            <a:pPr algn="l"/>
            <a:r>
              <a:rPr lang="el-GR" sz="2400" b="1" dirty="0" smtClean="0">
                <a:solidFill>
                  <a:srgbClr val="0070C0"/>
                </a:solidFill>
              </a:rPr>
              <a:t>Διεθνικές Δραστηριότητες Κατάρτισης/ Διδασκαλίας και Μάθησης </a:t>
            </a:r>
            <a:endParaRPr lang="en-US" sz="24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graphicFrame>
        <p:nvGraphicFramePr>
          <p:cNvPr id="3" name="Διάγραμμα 2"/>
          <p:cNvGraphicFramePr/>
          <p:nvPr>
            <p:extLst>
              <p:ext uri="{D42A27DB-BD31-4B8C-83A1-F6EECF244321}">
                <p14:modId xmlns:p14="http://schemas.microsoft.com/office/powerpoint/2010/main" xmlns="" val="1125775284"/>
              </p:ext>
            </p:extLst>
          </p:nvPr>
        </p:nvGraphicFramePr>
        <p:xfrm>
          <a:off x="395537" y="2060848"/>
          <a:ext cx="8319868" cy="3960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272364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44" y="1428736"/>
            <a:ext cx="8858280" cy="792088"/>
          </a:xfrm>
        </p:spPr>
        <p:txBody>
          <a:bodyPr vert="horz" lIns="91440" tIns="45720" rIns="91440" bIns="45720" rtlCol="0" anchor="ctr">
            <a:noAutofit/>
          </a:bodyPr>
          <a:lstStyle/>
          <a:p>
            <a:pPr algn="l"/>
            <a:r>
              <a:rPr lang="el-GR" sz="2400" b="1" dirty="0" smtClean="0">
                <a:solidFill>
                  <a:srgbClr val="0070C0"/>
                </a:solidFill>
              </a:rPr>
              <a:t>Διεθνικές Δραστηριότητες Κατάρτισης/ Διδασκαλίας και Μάθησης </a:t>
            </a:r>
            <a:endParaRPr lang="en-US" sz="2400" b="1" dirty="0" smtClean="0">
              <a:solidFill>
                <a:srgbClr val="0070C0"/>
              </a:solidFill>
            </a:endParaRPr>
          </a:p>
        </p:txBody>
      </p:sp>
      <p:sp>
        <p:nvSpPr>
          <p:cNvPr id="3" name="2 - Υπότιτλος"/>
          <p:cNvSpPr>
            <a:spLocks noGrp="1"/>
          </p:cNvSpPr>
          <p:nvPr>
            <p:ph type="subTitle" idx="1"/>
          </p:nvPr>
        </p:nvSpPr>
        <p:spPr>
          <a:xfrm>
            <a:off x="214282" y="2285992"/>
            <a:ext cx="8749066" cy="4382798"/>
          </a:xfrm>
        </p:spPr>
        <p:txBody>
          <a:bodyPr>
            <a:normAutofit/>
          </a:bodyPr>
          <a:lstStyle/>
          <a:p>
            <a:pPr algn="l"/>
            <a:r>
              <a:rPr lang="el-GR" sz="1800" b="1" dirty="0" smtClean="0">
                <a:solidFill>
                  <a:schemeClr val="tx1"/>
                </a:solidFill>
              </a:rPr>
              <a:t>Επιλέξιμες </a:t>
            </a:r>
            <a:r>
              <a:rPr lang="el-GR" sz="1800" b="1" dirty="0">
                <a:solidFill>
                  <a:schemeClr val="tx1"/>
                </a:solidFill>
              </a:rPr>
              <a:t>διεθνικές δραστηριότητες </a:t>
            </a:r>
            <a:r>
              <a:rPr lang="el-GR" sz="1800" dirty="0">
                <a:solidFill>
                  <a:schemeClr val="tx1"/>
                </a:solidFill>
              </a:rPr>
              <a:t>μάθησης, διδασκαλίας και επιμόρφωσης είναι οι εξής: </a:t>
            </a:r>
            <a:endParaRPr lang="el-GR" sz="2000" dirty="0" smtClean="0">
              <a:solidFill>
                <a:schemeClr val="tx1"/>
              </a:solidFill>
            </a:endParaRPr>
          </a:p>
          <a:p>
            <a:pPr algn="l"/>
            <a:endParaRPr lang="el-GR" sz="2000" dirty="0" smtClean="0">
              <a:solidFill>
                <a:schemeClr val="tx1"/>
              </a:solidFill>
            </a:endParaRPr>
          </a:p>
          <a:p>
            <a:pPr algn="l">
              <a:buFont typeface="Wingdings" pitchFamily="2" charset="2"/>
              <a:buChar char="Ø"/>
            </a:pPr>
            <a:endParaRPr lang="el-GR" sz="2000" dirty="0" smtClean="0">
              <a:solidFill>
                <a:schemeClr val="tx1"/>
              </a:solidFill>
            </a:endParaRPr>
          </a:p>
          <a:p>
            <a:pPr algn="l"/>
            <a:r>
              <a:rPr lang="el-GR" sz="2000" dirty="0" smtClean="0">
                <a:solidFill>
                  <a:schemeClr val="tx1"/>
                </a:solidFill>
              </a:rPr>
              <a:t>	</a:t>
            </a: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11" name="10 - Στρογγυλεμένο ορθογώνιο"/>
          <p:cNvSpPr/>
          <p:nvPr/>
        </p:nvSpPr>
        <p:spPr>
          <a:xfrm>
            <a:off x="214282" y="3674375"/>
            <a:ext cx="3643338" cy="24288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
        <p:nvSpPr>
          <p:cNvPr id="12" name="11 - TextBox"/>
          <p:cNvSpPr txBox="1"/>
          <p:nvPr/>
        </p:nvSpPr>
        <p:spPr>
          <a:xfrm>
            <a:off x="285720" y="3857628"/>
            <a:ext cx="3357586" cy="2031325"/>
          </a:xfrm>
          <a:prstGeom prst="rect">
            <a:avLst/>
          </a:prstGeom>
          <a:noFill/>
        </p:spPr>
        <p:txBody>
          <a:bodyPr wrap="square" rtlCol="0">
            <a:spAutoFit/>
          </a:bodyPr>
          <a:lstStyle/>
          <a:p>
            <a:pPr algn="ctr"/>
            <a:r>
              <a:rPr lang="el-GR" b="1" u="sng" dirty="0" smtClean="0"/>
              <a:t>Βραχυχρόνιες κινητικότητες </a:t>
            </a:r>
            <a:r>
              <a:rPr lang="el-GR" b="1" dirty="0" smtClean="0"/>
              <a:t>(5ημέρες – 2 μήνες)</a:t>
            </a:r>
          </a:p>
          <a:p>
            <a:pPr>
              <a:buFont typeface="Wingdings" pitchFamily="2" charset="2"/>
              <a:buChar char="ü"/>
            </a:pPr>
            <a:r>
              <a:rPr lang="el-GR" dirty="0" smtClean="0"/>
              <a:t> Μετακινήσεις μαθητών (</a:t>
            </a:r>
            <a:r>
              <a:rPr lang="en-US" dirty="0" smtClean="0"/>
              <a:t>Exchanges of groups of pupils</a:t>
            </a:r>
            <a:r>
              <a:rPr lang="el-GR" dirty="0" smtClean="0"/>
              <a:t>)</a:t>
            </a:r>
          </a:p>
          <a:p>
            <a:pPr>
              <a:buFont typeface="Wingdings" pitchFamily="2" charset="2"/>
              <a:buChar char="ü"/>
            </a:pPr>
            <a:r>
              <a:rPr lang="el-GR" dirty="0" smtClean="0"/>
              <a:t> Μετακινήσεις εκπαιδευτικών ή άλλων εταίρων της σύμπραξης (</a:t>
            </a:r>
            <a:r>
              <a:rPr lang="en-US" dirty="0" smtClean="0"/>
              <a:t>Joint staff training events</a:t>
            </a:r>
            <a:r>
              <a:rPr lang="el-GR" dirty="0" smtClean="0"/>
              <a:t>)</a:t>
            </a:r>
          </a:p>
        </p:txBody>
      </p:sp>
      <p:sp>
        <p:nvSpPr>
          <p:cNvPr id="13" name="12 - Στρογγυλεμένο ορθογώνιο"/>
          <p:cNvSpPr/>
          <p:nvPr/>
        </p:nvSpPr>
        <p:spPr>
          <a:xfrm>
            <a:off x="4538588" y="3502028"/>
            <a:ext cx="4214842" cy="28575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b="1" u="sng" dirty="0" smtClean="0"/>
              <a:t>Μακροχρόνιες κινητικότητες </a:t>
            </a:r>
          </a:p>
          <a:p>
            <a:pPr algn="ctr"/>
            <a:r>
              <a:rPr lang="el-GR" b="1" dirty="0" smtClean="0"/>
              <a:t>(2μήνες – 1 χρόνο)</a:t>
            </a:r>
          </a:p>
          <a:p>
            <a:pPr>
              <a:buFont typeface="Wingdings" pitchFamily="2" charset="2"/>
              <a:buChar char="ü"/>
            </a:pPr>
            <a:r>
              <a:rPr lang="el-GR" dirty="0" smtClean="0"/>
              <a:t> Μετακινήσεις μαθητών ≥ 14ετών (</a:t>
            </a:r>
            <a:r>
              <a:rPr lang="en-GB" dirty="0" smtClean="0"/>
              <a:t>Long term</a:t>
            </a:r>
            <a:r>
              <a:rPr lang="el-GR" dirty="0" smtClean="0"/>
              <a:t> </a:t>
            </a:r>
            <a:r>
              <a:rPr lang="en-US" dirty="0" smtClean="0"/>
              <a:t>study</a:t>
            </a:r>
            <a:r>
              <a:rPr lang="en-GB" dirty="0" smtClean="0"/>
              <a:t> mobility of pupils</a:t>
            </a:r>
            <a:r>
              <a:rPr lang="el-GR" dirty="0" smtClean="0"/>
              <a:t>) για φοίτηση σε σχολείο – εταίρο</a:t>
            </a:r>
          </a:p>
          <a:p>
            <a:pPr>
              <a:buFont typeface="Wingdings" pitchFamily="2" charset="2"/>
              <a:buChar char="ü"/>
            </a:pPr>
            <a:r>
              <a:rPr lang="el-GR" dirty="0" smtClean="0"/>
              <a:t> Μετακινήσεις εκπαιδευτικών ή άλλων εταίρων της σύμπραξης (</a:t>
            </a:r>
            <a:r>
              <a:rPr lang="en-US" dirty="0" smtClean="0"/>
              <a:t>Teaching assignment</a:t>
            </a:r>
            <a:r>
              <a:rPr lang="el-GR" dirty="0" smtClean="0"/>
              <a:t>) πχ. για ενίσχυση επαγγελματικών προσόντων, διδασκαλία σε φορέα - εταίρο</a:t>
            </a:r>
            <a:endParaRPr lang="en-US" dirty="0" smtClean="0"/>
          </a:p>
        </p:txBody>
      </p:sp>
      <p:cxnSp>
        <p:nvCxnSpPr>
          <p:cNvPr id="16" name="15 - Ευθύγραμμο βέλος σύνδεσης"/>
          <p:cNvCxnSpPr/>
          <p:nvPr/>
        </p:nvCxnSpPr>
        <p:spPr>
          <a:xfrm rot="16200000" flipH="1">
            <a:off x="4045638" y="2817119"/>
            <a:ext cx="571504" cy="571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flipH="1">
            <a:off x="3541582" y="2817119"/>
            <a:ext cx="504056" cy="721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44" y="1571612"/>
            <a:ext cx="6715172" cy="792088"/>
          </a:xfrm>
        </p:spPr>
        <p:txBody>
          <a:bodyPr vert="horz" lIns="91440" tIns="45720" rIns="91440" bIns="45720" rtlCol="0" anchor="ctr">
            <a:noAutofit/>
          </a:bodyPr>
          <a:lstStyle/>
          <a:p>
            <a:pPr algn="l"/>
            <a:r>
              <a:rPr lang="el-GR" sz="2400" b="1" dirty="0" smtClean="0">
                <a:solidFill>
                  <a:srgbClr val="0070C0"/>
                </a:solidFill>
              </a:rPr>
              <a:t>Διεθνικές Δραστηριότητες Κατάρτισης/ Διδασκαλίας και Μάθησης </a:t>
            </a:r>
            <a:endParaRPr lang="en-US" sz="24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3" name="Ορθογώνιο 2"/>
          <p:cNvSpPr/>
          <p:nvPr/>
        </p:nvSpPr>
        <p:spPr>
          <a:xfrm>
            <a:off x="214282" y="2500306"/>
            <a:ext cx="7890099" cy="3416320"/>
          </a:xfrm>
          <a:prstGeom prst="rect">
            <a:avLst/>
          </a:prstGeom>
        </p:spPr>
        <p:txBody>
          <a:bodyPr wrap="square">
            <a:spAutoFit/>
          </a:bodyPr>
          <a:lstStyle/>
          <a:p>
            <a:pPr lvl="0"/>
            <a:r>
              <a:rPr lang="el-GR" b="1" dirty="0"/>
              <a:t>Επιλέξιμοι συμμετέχοντες </a:t>
            </a:r>
            <a:r>
              <a:rPr lang="el-GR" dirty="0"/>
              <a:t>είναι άτομα που συνδέονται άμεσα </a:t>
            </a:r>
            <a:r>
              <a:rPr lang="el-GR" dirty="0" smtClean="0"/>
              <a:t>με</a:t>
            </a:r>
            <a:endParaRPr lang="en-US" dirty="0" smtClean="0"/>
          </a:p>
          <a:p>
            <a:pPr lvl="0"/>
            <a:r>
              <a:rPr lang="el-GR" dirty="0" smtClean="0"/>
              <a:t> </a:t>
            </a:r>
            <a:r>
              <a:rPr lang="el-GR" dirty="0"/>
              <a:t>το δικαιούχο με μια από τις εξής ιδιότητες</a:t>
            </a:r>
            <a:r>
              <a:rPr lang="el-GR" dirty="0" smtClean="0"/>
              <a:t>:</a:t>
            </a:r>
            <a:endParaRPr lang="en-US" dirty="0" smtClean="0"/>
          </a:p>
          <a:p>
            <a:pPr lvl="0"/>
            <a:endParaRPr lang="en-GB" dirty="0"/>
          </a:p>
          <a:p>
            <a:pPr marL="285750" lvl="0" indent="-285750">
              <a:buFont typeface="Wingdings" panose="05000000000000000000" pitchFamily="2" charset="2"/>
              <a:buChar char="q"/>
            </a:pPr>
            <a:r>
              <a:rPr lang="el-GR" b="1" dirty="0"/>
              <a:t>Μαθητές οποιασδήποτε ηλικίας</a:t>
            </a:r>
            <a:r>
              <a:rPr lang="el-GR" dirty="0"/>
              <a:t>, οι οποίοι </a:t>
            </a:r>
            <a:r>
              <a:rPr lang="el-GR" b="1" dirty="0" smtClean="0"/>
              <a:t>συνοδεύονται</a:t>
            </a:r>
            <a:r>
              <a:rPr lang="el-GR" dirty="0" smtClean="0"/>
              <a:t> </a:t>
            </a:r>
            <a:r>
              <a:rPr lang="el-GR" dirty="0"/>
              <a:t>από προσωπικό σχολικής εκπαίδευσης (στο πλαίσιο ανταλλαγών </a:t>
            </a:r>
            <a:r>
              <a:rPr lang="el-GR" dirty="0" smtClean="0"/>
              <a:t>ομάδων </a:t>
            </a:r>
            <a:r>
              <a:rPr lang="el-GR" dirty="0"/>
              <a:t>μαθητών σύντομης διάρκειας</a:t>
            </a:r>
            <a:r>
              <a:rPr lang="el-GR" dirty="0" smtClean="0"/>
              <a:t>)</a:t>
            </a:r>
            <a:endParaRPr lang="en-US" dirty="0" smtClean="0"/>
          </a:p>
          <a:p>
            <a:pPr lvl="0"/>
            <a:endParaRPr lang="en-GB" dirty="0"/>
          </a:p>
          <a:p>
            <a:pPr marL="285750" lvl="0" indent="-285750">
              <a:buFont typeface="Wingdings" panose="05000000000000000000" pitchFamily="2" charset="2"/>
              <a:buChar char="q"/>
            </a:pPr>
            <a:r>
              <a:rPr lang="el-GR" b="1" dirty="0"/>
              <a:t>Μαθητές 14 ετών και άνω</a:t>
            </a:r>
            <a:r>
              <a:rPr lang="el-GR" dirty="0"/>
              <a:t>, οι οποίοι παρακολουθούν σχολική εκπαίδευση πλήρους ωραρίου σε σχολείο που συμμετέχει σε Στρατηγική Σύμπραξη (στο πλαίσιο μαθησιακής κινητικότητας μαθητών μεγάλης διάρκειας</a:t>
            </a:r>
            <a:r>
              <a:rPr lang="el-GR" dirty="0" smtClean="0"/>
              <a:t>)</a:t>
            </a:r>
            <a:endParaRPr lang="en-US" dirty="0" smtClean="0"/>
          </a:p>
          <a:p>
            <a:pPr lvl="0"/>
            <a:endParaRPr lang="en-GB" dirty="0"/>
          </a:p>
          <a:p>
            <a:pPr marL="285750" lvl="0" indent="-285750">
              <a:buFont typeface="Wingdings" panose="05000000000000000000" pitchFamily="2" charset="2"/>
              <a:buChar char="q"/>
            </a:pPr>
            <a:r>
              <a:rPr lang="el-GR" dirty="0" smtClean="0"/>
              <a:t>Εκπαιδευτικό </a:t>
            </a:r>
            <a:r>
              <a:rPr lang="el-GR" dirty="0"/>
              <a:t>και </a:t>
            </a:r>
            <a:r>
              <a:rPr lang="el-GR" dirty="0" smtClean="0"/>
              <a:t>διοικητικό προσωπικό που </a:t>
            </a:r>
            <a:r>
              <a:rPr lang="el-GR" dirty="0"/>
              <a:t>απασχολείται από το δικαιούχο.</a:t>
            </a:r>
            <a:endParaRPr lang="en-GB" dirty="0"/>
          </a:p>
        </p:txBody>
      </p:sp>
      <p:pic>
        <p:nvPicPr>
          <p:cNvPr id="7" name="6 - Εικόνα" descr="community2.jpg"/>
          <p:cNvPicPr>
            <a:picLocks noChangeAspect="1"/>
          </p:cNvPicPr>
          <p:nvPr/>
        </p:nvPicPr>
        <p:blipFill>
          <a:blip r:embed="rId5" cstate="print"/>
          <a:stretch>
            <a:fillRect/>
          </a:stretch>
        </p:blipFill>
        <p:spPr>
          <a:xfrm>
            <a:off x="6786578" y="1357298"/>
            <a:ext cx="2169321" cy="2010710"/>
          </a:xfrm>
          <a:prstGeom prst="rect">
            <a:avLst/>
          </a:prstGeom>
        </p:spPr>
      </p:pic>
    </p:spTree>
    <p:extLst>
      <p:ext uri="{BB962C8B-B14F-4D97-AF65-F5344CB8AC3E}">
        <p14:creationId xmlns:p14="http://schemas.microsoft.com/office/powerpoint/2010/main" xmlns="" val="3272364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vert="horz" lIns="91440" tIns="45720" rIns="91440" bIns="45720" rtlCol="0" anchor="ctr">
            <a:noAutofit/>
          </a:bodyPr>
          <a:lstStyle/>
          <a:p>
            <a:pPr algn="l"/>
            <a:r>
              <a:rPr lang="el-GR" sz="2400" b="1" dirty="0" smtClean="0">
                <a:solidFill>
                  <a:srgbClr val="0070C0"/>
                </a:solidFill>
              </a:rPr>
              <a:t>Διεθνικές Δραστηριότητες Κατάρτισης/ Διδασκαλίας και Μάθησης </a:t>
            </a:r>
            <a:endParaRPr lang="en-US" sz="2400" b="1" dirty="0" smtClean="0">
              <a:solidFill>
                <a:srgbClr val="0070C0"/>
              </a:solidFill>
            </a:endParaRPr>
          </a:p>
        </p:txBody>
      </p:sp>
      <p:sp>
        <p:nvSpPr>
          <p:cNvPr id="64" name="63 - Θέση κειμένου"/>
          <p:cNvSpPr>
            <a:spLocks noGrp="1"/>
          </p:cNvSpPr>
          <p:nvPr>
            <p:ph type="body" idx="1"/>
          </p:nvPr>
        </p:nvSpPr>
        <p:spPr>
          <a:xfrm>
            <a:off x="428596" y="2428868"/>
            <a:ext cx="4040188" cy="639762"/>
          </a:xfrm>
        </p:spPr>
        <p:txBody>
          <a:bodyPr>
            <a:noAutofit/>
          </a:bodyPr>
          <a:lstStyle/>
          <a:p>
            <a:r>
              <a:rPr lang="el-GR" sz="1800" dirty="0" smtClean="0"/>
              <a:t>(Α) Επιχορήγηση για την κάλυψη των δαπανών ταξιδίου </a:t>
            </a:r>
            <a:endParaRPr lang="el-GR" sz="1800" dirty="0"/>
          </a:p>
        </p:txBody>
      </p:sp>
      <p:sp>
        <p:nvSpPr>
          <p:cNvPr id="65" name="64 - Θέση περιεχομένου"/>
          <p:cNvSpPr>
            <a:spLocks noGrp="1"/>
          </p:cNvSpPr>
          <p:nvPr>
            <p:ph sz="half" idx="2"/>
          </p:nvPr>
        </p:nvSpPr>
        <p:spPr>
          <a:xfrm>
            <a:off x="357158" y="3286124"/>
            <a:ext cx="4286280" cy="1571636"/>
          </a:xfrm>
        </p:spPr>
        <p:txBody>
          <a:bodyPr>
            <a:normAutofit/>
          </a:bodyPr>
          <a:lstStyle/>
          <a:p>
            <a:pPr fontAlgn="base"/>
            <a:r>
              <a:rPr lang="el-GR" sz="1700" dirty="0" smtClean="0"/>
              <a:t>Για διανυόμενες αποστάσεις μεταξύ 100 και 1.999 </a:t>
            </a:r>
            <a:r>
              <a:rPr lang="el-GR" sz="1700" dirty="0" err="1" smtClean="0"/>
              <a:t>χλμ</a:t>
            </a:r>
            <a:r>
              <a:rPr lang="el-GR" sz="1700" dirty="0" smtClean="0"/>
              <a:t>.:  </a:t>
            </a:r>
            <a:r>
              <a:rPr lang="el-GR" sz="1700" b="1" dirty="0" smtClean="0"/>
              <a:t>275 ευρώ</a:t>
            </a:r>
            <a:r>
              <a:rPr lang="el-GR" sz="1700" dirty="0" smtClean="0"/>
              <a:t> / συμμετέχοντα </a:t>
            </a:r>
          </a:p>
          <a:p>
            <a:pPr fontAlgn="base"/>
            <a:r>
              <a:rPr lang="el-GR" sz="1700" dirty="0" smtClean="0"/>
              <a:t>Για διανυόμενες αποστάσεις 2.000 </a:t>
            </a:r>
            <a:r>
              <a:rPr lang="el-GR" sz="1700" dirty="0" err="1" smtClean="0"/>
              <a:t>χλμ</a:t>
            </a:r>
            <a:r>
              <a:rPr lang="el-GR" sz="1700" dirty="0" smtClean="0"/>
              <a:t>. και άνω: </a:t>
            </a:r>
            <a:r>
              <a:rPr lang="el-GR" sz="1700" b="1" dirty="0" smtClean="0"/>
              <a:t>360 ευρώ</a:t>
            </a:r>
            <a:r>
              <a:rPr lang="el-GR" sz="1700" dirty="0" smtClean="0"/>
              <a:t> συμμετέχοντα</a:t>
            </a:r>
          </a:p>
          <a:p>
            <a:endParaRPr lang="el-GR" sz="1700" dirty="0"/>
          </a:p>
        </p:txBody>
      </p:sp>
      <p:sp>
        <p:nvSpPr>
          <p:cNvPr id="66" name="65 - Θέση κειμένου"/>
          <p:cNvSpPr>
            <a:spLocks noGrp="1"/>
          </p:cNvSpPr>
          <p:nvPr>
            <p:ph type="body" sz="quarter" idx="3"/>
          </p:nvPr>
        </p:nvSpPr>
        <p:spPr>
          <a:xfrm>
            <a:off x="4714876" y="2428868"/>
            <a:ext cx="4041775" cy="639762"/>
          </a:xfrm>
        </p:spPr>
        <p:txBody>
          <a:bodyPr>
            <a:noAutofit/>
          </a:bodyPr>
          <a:lstStyle/>
          <a:p>
            <a:r>
              <a:rPr lang="el-GR" sz="1800" dirty="0" smtClean="0"/>
              <a:t>Β)</a:t>
            </a:r>
            <a:r>
              <a:rPr lang="en-US" sz="1800" dirty="0" smtClean="0"/>
              <a:t> </a:t>
            </a:r>
            <a:r>
              <a:rPr lang="el-GR" sz="1800" dirty="0" smtClean="0"/>
              <a:t>Επιχορήγηση για την κάλυψη δαπανών διαβίωσης </a:t>
            </a:r>
            <a:endParaRPr lang="el-GR" sz="1800" dirty="0"/>
          </a:p>
        </p:txBody>
      </p:sp>
      <p:sp>
        <p:nvSpPr>
          <p:cNvPr id="67" name="66 - Θέση περιεχομένου"/>
          <p:cNvSpPr>
            <a:spLocks noGrp="1"/>
          </p:cNvSpPr>
          <p:nvPr>
            <p:ph sz="quarter" idx="4"/>
          </p:nvPr>
        </p:nvSpPr>
        <p:spPr>
          <a:xfrm>
            <a:off x="4643438" y="3286124"/>
            <a:ext cx="4041775" cy="1357346"/>
          </a:xfrm>
        </p:spPr>
        <p:txBody>
          <a:bodyPr>
            <a:normAutofit/>
          </a:bodyPr>
          <a:lstStyle/>
          <a:p>
            <a:r>
              <a:rPr lang="el-GR" sz="1700" dirty="0" smtClean="0"/>
              <a:t>Διαφοροποιείται ανάλογα με τη διάρκεια της κινητικότητας και την ιδιότητα του συμμετέχοντα (πχ. Μαθητές – εκπαιδευτικοί)</a:t>
            </a:r>
            <a:endParaRPr lang="el-GR" sz="1700" b="1" dirty="0" smtClean="0"/>
          </a:p>
          <a:p>
            <a:endParaRPr lang="el-GR" sz="1700" dirty="0"/>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69" name="1 - Τίτλος"/>
          <p:cNvSpPr txBox="1">
            <a:spLocks/>
          </p:cNvSpPr>
          <p:nvPr/>
        </p:nvSpPr>
        <p:spPr>
          <a:xfrm>
            <a:off x="142844" y="1428736"/>
            <a:ext cx="8858280" cy="7920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smtClean="0">
                <a:ln>
                  <a:noFill/>
                </a:ln>
                <a:solidFill>
                  <a:srgbClr val="0070C0"/>
                </a:solidFill>
                <a:effectLst/>
                <a:uLnTx/>
                <a:uFillTx/>
                <a:latin typeface="+mj-lt"/>
                <a:ea typeface="+mj-ea"/>
                <a:cs typeface="+mj-cs"/>
              </a:rPr>
              <a:t>Διεθνικές Δραστηριότητες Κατάρτισης/ Διδασκαλίας και Μάθησης </a:t>
            </a:r>
            <a:endParaRPr kumimoji="0" lang="en-US" sz="2400" b="1" i="0" u="none" strike="noStrike" kern="1200" cap="none" spc="0" normalizeH="0" baseline="0" noProof="0" dirty="0" smtClean="0">
              <a:ln>
                <a:noFill/>
              </a:ln>
              <a:solidFill>
                <a:srgbClr val="0070C0"/>
              </a:solidFill>
              <a:effectLst/>
              <a:uLnTx/>
              <a:uFillTx/>
              <a:latin typeface="+mj-lt"/>
              <a:ea typeface="+mj-ea"/>
              <a:cs typeface="+mj-cs"/>
            </a:endParaRPr>
          </a:p>
        </p:txBody>
      </p:sp>
      <p:pic>
        <p:nvPicPr>
          <p:cNvPr id="11" name="10 - Εικόνα" descr="images (4).jpg"/>
          <p:cNvPicPr>
            <a:picLocks noChangeAspect="1"/>
          </p:cNvPicPr>
          <p:nvPr/>
        </p:nvPicPr>
        <p:blipFill>
          <a:blip r:embed="rId5"/>
          <a:stretch>
            <a:fillRect/>
          </a:stretch>
        </p:blipFill>
        <p:spPr>
          <a:xfrm>
            <a:off x="5429256" y="4867592"/>
            <a:ext cx="2847977" cy="1990408"/>
          </a:xfrm>
          <a:prstGeom prst="rect">
            <a:avLst/>
          </a:prstGeom>
        </p:spPr>
      </p:pic>
      <p:sp>
        <p:nvSpPr>
          <p:cNvPr id="12" name="11 - Στρογγυλεμένο ορθογώνιο"/>
          <p:cNvSpPr/>
          <p:nvPr/>
        </p:nvSpPr>
        <p:spPr>
          <a:xfrm>
            <a:off x="357158" y="4857760"/>
            <a:ext cx="4357718" cy="17145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b="1" dirty="0" smtClean="0"/>
              <a:t>Δικαιολογητικά: </a:t>
            </a:r>
          </a:p>
          <a:p>
            <a:pPr marL="266700" indent="-266700">
              <a:buFont typeface="Wingdings" pitchFamily="2" charset="2"/>
              <a:buChar char="ü"/>
            </a:pPr>
            <a:r>
              <a:rPr lang="el-GR" dirty="0" smtClean="0"/>
              <a:t>Αποδεικτικό συμμετοχής στη δραστηριότητα </a:t>
            </a:r>
          </a:p>
          <a:p>
            <a:pPr>
              <a:buFont typeface="Wingdings" pitchFamily="2" charset="2"/>
              <a:buChar char="ü"/>
            </a:pPr>
            <a:r>
              <a:rPr lang="el-GR" dirty="0" smtClean="0"/>
              <a:t>  Εισιτήρια – παραστατικά </a:t>
            </a:r>
            <a:endParaRPr lang="el-GR" dirty="0"/>
          </a:p>
        </p:txBody>
      </p:sp>
    </p:spTree>
    <p:extLst>
      <p:ext uri="{BB962C8B-B14F-4D97-AF65-F5344CB8AC3E}">
        <p14:creationId xmlns:p14="http://schemas.microsoft.com/office/powerpoint/2010/main" xmlns="" val="909373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286124"/>
            <a:ext cx="8099380" cy="1087529"/>
          </a:xfrm>
        </p:spPr>
        <p:txBody>
          <a:bodyPr vert="horz" lIns="91440" tIns="45720" rIns="91440" bIns="45720" rtlCol="0" anchor="ctr">
            <a:noAutofit/>
          </a:bodyPr>
          <a:lstStyle/>
          <a:p>
            <a:r>
              <a:rPr lang="el-GR" sz="3000" b="1" dirty="0" smtClean="0">
                <a:solidFill>
                  <a:srgbClr val="0070C0"/>
                </a:solidFill>
              </a:rPr>
              <a:t>ΕΠΙΧΟΡΗΓΗΣΗ ΓΙΑ ΑΤΟΜΑ ΜΕ ΕΙΔΙΚΕΣ ΑΝΑΓΚΕΣ</a:t>
            </a:r>
            <a:endParaRPr lang="el-GR" sz="16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147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58148" y="14285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32" y="214290"/>
            <a:ext cx="2677147" cy="764704"/>
          </a:xfrm>
          <a:prstGeom prst="rect">
            <a:avLst/>
          </a:prstGeom>
        </p:spPr>
      </p:pic>
      <p:sp>
        <p:nvSpPr>
          <p:cNvPr id="2" name="Ορθογώνιο 1"/>
          <p:cNvSpPr/>
          <p:nvPr/>
        </p:nvSpPr>
        <p:spPr>
          <a:xfrm>
            <a:off x="428564" y="2564904"/>
            <a:ext cx="8143932" cy="2170544"/>
          </a:xfrm>
          <a:prstGeom prst="rect">
            <a:avLst/>
          </a:prstGeom>
        </p:spPr>
        <p:txBody>
          <a:bodyPr/>
          <a:lstStyle/>
          <a:p>
            <a:pPr lvl="0" algn="ctr" rtl="0"/>
            <a:r>
              <a:rPr lang="el-GR" sz="2800" b="1" dirty="0" smtClean="0">
                <a:solidFill>
                  <a:srgbClr val="0070C0"/>
                </a:solidFill>
              </a:rPr>
              <a:t>ΧΡΗΜΑΤΟΟΙΚΟΝΟΜΙΚΟΙ ΚΑΙ ΣΥΜΒΑΤΙΚΟΙ ΚΑΝΟΝΕΣ</a:t>
            </a:r>
          </a:p>
          <a:p>
            <a:pPr lvl="0" algn="ctr" rtl="0"/>
            <a:r>
              <a:rPr lang="en-US" sz="2800" b="1" dirty="0" smtClean="0">
                <a:solidFill>
                  <a:srgbClr val="0070C0"/>
                </a:solidFill>
              </a:rPr>
              <a:t>-</a:t>
            </a:r>
            <a:endParaRPr lang="el-GR" sz="2800" b="1" dirty="0" smtClean="0">
              <a:solidFill>
                <a:srgbClr val="0070C0"/>
              </a:solidFill>
            </a:endParaRPr>
          </a:p>
          <a:p>
            <a:pPr lvl="0" algn="ctr" rtl="0"/>
            <a:r>
              <a:rPr lang="el-GR" sz="2800" b="1" dirty="0" smtClean="0">
                <a:solidFill>
                  <a:srgbClr val="0070C0"/>
                </a:solidFill>
              </a:rPr>
              <a:t>ΠΟΣΑ ΧΡΗΜΑΤΟΔΟΤΙΚΗ</a:t>
            </a:r>
            <a:r>
              <a:rPr lang="el-GR" sz="2800" b="1" dirty="0">
                <a:solidFill>
                  <a:srgbClr val="0070C0"/>
                </a:solidFill>
              </a:rPr>
              <a:t>Σ</a:t>
            </a:r>
            <a:r>
              <a:rPr lang="el-GR" sz="2800" b="1" dirty="0" smtClean="0">
                <a:solidFill>
                  <a:srgbClr val="0070C0"/>
                </a:solidFill>
              </a:rPr>
              <a:t> ΣΥΝΕΙΣΦΟΡΑΣ ΑΝΑ ΚΟΣΤΟΣ ΜΟΝΑΔΑΣ ΔΑΠΑΝΗΣ (</a:t>
            </a:r>
            <a:r>
              <a:rPr lang="en-US" sz="2800" b="1" dirty="0" smtClean="0">
                <a:solidFill>
                  <a:srgbClr val="0070C0"/>
                </a:solidFill>
              </a:rPr>
              <a:t>UNIT COST)</a:t>
            </a:r>
            <a:endParaRPr lang="el-GR" sz="2800" b="1" dirty="0">
              <a:solidFill>
                <a:srgbClr val="0070C0"/>
              </a:solidFill>
            </a:endParaRPr>
          </a:p>
        </p:txBody>
      </p:sp>
    </p:spTree>
    <p:extLst>
      <p:ext uri="{BB962C8B-B14F-4D97-AF65-F5344CB8AC3E}">
        <p14:creationId xmlns:p14="http://schemas.microsoft.com/office/powerpoint/2010/main" xmlns="" val="15859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44" y="1428736"/>
            <a:ext cx="8858280" cy="792088"/>
          </a:xfrm>
        </p:spPr>
        <p:txBody>
          <a:bodyPr vert="horz" lIns="91440" tIns="45720" rIns="91440" bIns="45720" rtlCol="0" anchor="ctr">
            <a:noAutofit/>
          </a:bodyPr>
          <a:lstStyle/>
          <a:p>
            <a:pPr algn="l"/>
            <a:r>
              <a:rPr lang="el-GR" sz="2400" b="1" dirty="0" smtClean="0">
                <a:solidFill>
                  <a:srgbClr val="0070C0"/>
                </a:solidFill>
              </a:rPr>
              <a:t/>
            </a:r>
            <a:br>
              <a:rPr lang="el-GR" sz="2400" b="1" dirty="0" smtClean="0">
                <a:solidFill>
                  <a:srgbClr val="0070C0"/>
                </a:solidFill>
              </a:rPr>
            </a:br>
            <a:r>
              <a:rPr lang="el-GR" sz="2400" b="1" dirty="0" smtClean="0">
                <a:solidFill>
                  <a:srgbClr val="0070C0"/>
                </a:solidFill>
              </a:rPr>
              <a:t>Επιχορήγηση </a:t>
            </a:r>
            <a:r>
              <a:rPr lang="el-GR" sz="2400" b="1" dirty="0">
                <a:solidFill>
                  <a:srgbClr val="0070C0"/>
                </a:solidFill>
              </a:rPr>
              <a:t>για άτομα με ειδικές ανάγκες</a:t>
            </a:r>
            <a:br>
              <a:rPr lang="el-GR" sz="2400" b="1" dirty="0">
                <a:solidFill>
                  <a:srgbClr val="0070C0"/>
                </a:solidFill>
              </a:rPr>
            </a:br>
            <a:endParaRPr lang="en-US" sz="24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graphicFrame>
        <p:nvGraphicFramePr>
          <p:cNvPr id="8" name="7 - Διάγραμμα"/>
          <p:cNvGraphicFramePr/>
          <p:nvPr/>
        </p:nvGraphicFramePr>
        <p:xfrm>
          <a:off x="357158" y="3000372"/>
          <a:ext cx="8070628" cy="3071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8 - Εικόνα" descr="images (3).jpg"/>
          <p:cNvPicPr>
            <a:picLocks noChangeAspect="1"/>
          </p:cNvPicPr>
          <p:nvPr/>
        </p:nvPicPr>
        <p:blipFill>
          <a:blip r:embed="rId9"/>
          <a:stretch>
            <a:fillRect/>
          </a:stretch>
        </p:blipFill>
        <p:spPr>
          <a:xfrm>
            <a:off x="5991225" y="1428736"/>
            <a:ext cx="3152775" cy="1447800"/>
          </a:xfrm>
          <a:prstGeom prst="rect">
            <a:avLst/>
          </a:prstGeom>
        </p:spPr>
      </p:pic>
    </p:spTree>
    <p:extLst>
      <p:ext uri="{BB962C8B-B14F-4D97-AF65-F5344CB8AC3E}">
        <p14:creationId xmlns:p14="http://schemas.microsoft.com/office/powerpoint/2010/main" xmlns="" val="2313617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286124"/>
            <a:ext cx="8099380" cy="1087529"/>
          </a:xfrm>
        </p:spPr>
        <p:txBody>
          <a:bodyPr vert="horz" lIns="91440" tIns="45720" rIns="91440" bIns="45720" rtlCol="0" anchor="ctr">
            <a:noAutofit/>
          </a:bodyPr>
          <a:lstStyle/>
          <a:p>
            <a:r>
              <a:rPr lang="el-GR" sz="3000" b="1" dirty="0" smtClean="0">
                <a:solidFill>
                  <a:srgbClr val="0070C0"/>
                </a:solidFill>
              </a:rPr>
              <a:t>ΕΙΔΙΚΕΣ ΚΑΤΗΓΟΡΙΕΣ ΔΑΠΑΝΩΝ ΚΑΤ’ ΕΞΑΙΡΕΣΗ</a:t>
            </a:r>
            <a:br>
              <a:rPr lang="el-GR" sz="3000" b="1" dirty="0" smtClean="0">
                <a:solidFill>
                  <a:srgbClr val="0070C0"/>
                </a:solidFill>
              </a:rPr>
            </a:br>
            <a:endParaRPr lang="el-GR" sz="16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44" y="1428736"/>
            <a:ext cx="8858280" cy="792088"/>
          </a:xfrm>
        </p:spPr>
        <p:txBody>
          <a:bodyPr vert="horz" lIns="91440" tIns="45720" rIns="91440" bIns="45720" rtlCol="0" anchor="ctr">
            <a:noAutofit/>
          </a:bodyPr>
          <a:lstStyle/>
          <a:p>
            <a:pPr algn="l"/>
            <a:r>
              <a:rPr lang="el-GR" sz="2400" b="1" dirty="0">
                <a:solidFill>
                  <a:srgbClr val="0070C0"/>
                </a:solidFill>
              </a:rPr>
              <a:t/>
            </a:r>
            <a:br>
              <a:rPr lang="el-GR" sz="2400" b="1" dirty="0">
                <a:solidFill>
                  <a:srgbClr val="0070C0"/>
                </a:solidFill>
              </a:rPr>
            </a:br>
            <a:r>
              <a:rPr lang="el-GR" sz="2400" b="1" dirty="0" err="1">
                <a:solidFill>
                  <a:srgbClr val="0070C0"/>
                </a:solidFill>
              </a:rPr>
              <a:t>Exceptional</a:t>
            </a:r>
            <a:r>
              <a:rPr lang="el-GR" sz="2400" b="1" dirty="0">
                <a:solidFill>
                  <a:srgbClr val="0070C0"/>
                </a:solidFill>
              </a:rPr>
              <a:t> </a:t>
            </a:r>
            <a:r>
              <a:rPr lang="el-GR" sz="2400" b="1" dirty="0" err="1">
                <a:solidFill>
                  <a:srgbClr val="0070C0"/>
                </a:solidFill>
              </a:rPr>
              <a:t>Cost</a:t>
            </a:r>
            <a:r>
              <a:rPr lang="el-GR" sz="2400" b="1" dirty="0">
                <a:solidFill>
                  <a:srgbClr val="0070C0"/>
                </a:solidFill>
              </a:rPr>
              <a:t> ( Ειδικές κατηγορίες δαπανών κατ’ εξαίρεση)</a:t>
            </a:r>
            <a:endParaRPr lang="en-US" sz="24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7" name="6 - Στρογγυλεμένο ορθογώνιο"/>
          <p:cNvSpPr/>
          <p:nvPr/>
        </p:nvSpPr>
        <p:spPr>
          <a:xfrm>
            <a:off x="214282" y="2571744"/>
            <a:ext cx="3643338" cy="13573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sz="1700" dirty="0" smtClean="0"/>
              <a:t>Επιχορήγηση κατόπιν </a:t>
            </a:r>
            <a:r>
              <a:rPr lang="el-GR" sz="1700" b="1" dirty="0" smtClean="0"/>
              <a:t>σύναψης συμβάσεων υπεργολαβίας</a:t>
            </a:r>
            <a:r>
              <a:rPr lang="el-GR" sz="1700" dirty="0" smtClean="0"/>
              <a:t> για:</a:t>
            </a:r>
          </a:p>
          <a:p>
            <a:pPr marL="342900" lvl="0" indent="-342900">
              <a:buFont typeface="+mj-lt"/>
              <a:buAutoNum type="arabicPeriod"/>
            </a:pPr>
            <a:r>
              <a:rPr lang="el-GR" sz="1700" dirty="0" smtClean="0"/>
              <a:t> προμήθεια αγαθών</a:t>
            </a:r>
          </a:p>
          <a:p>
            <a:pPr marL="342900" lvl="0" indent="-342900">
              <a:buFont typeface="+mj-lt"/>
              <a:buAutoNum type="arabicPeriod"/>
            </a:pPr>
            <a:r>
              <a:rPr lang="el-GR" sz="1700" dirty="0" smtClean="0"/>
              <a:t> παροχή υπηρεσιών</a:t>
            </a:r>
            <a:endParaRPr lang="en-GB" sz="1700" dirty="0"/>
          </a:p>
        </p:txBody>
      </p:sp>
      <p:sp>
        <p:nvSpPr>
          <p:cNvPr id="8" name="7 - Στρογγυλεμένο ορθογώνιο"/>
          <p:cNvSpPr/>
          <p:nvPr/>
        </p:nvSpPr>
        <p:spPr>
          <a:xfrm>
            <a:off x="5286380" y="2500306"/>
            <a:ext cx="3643402" cy="12858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sz="1700" dirty="0" smtClean="0"/>
              <a:t>Επιλέξιμες είναι οι </a:t>
            </a:r>
            <a:r>
              <a:rPr lang="el-GR" sz="1700" b="1" dirty="0" smtClean="0"/>
              <a:t>υπηρεσίες που δεν μπορούν να παρασχεθούν από το δικαιούχο </a:t>
            </a:r>
            <a:r>
              <a:rPr lang="el-GR" sz="1700" dirty="0" smtClean="0"/>
              <a:t>για δεόντως αιτιολογημένους λόγους. </a:t>
            </a:r>
          </a:p>
        </p:txBody>
      </p:sp>
      <p:sp>
        <p:nvSpPr>
          <p:cNvPr id="9" name="8 - Στρογγυλεμένο ορθογώνιο"/>
          <p:cNvSpPr/>
          <p:nvPr/>
        </p:nvSpPr>
        <p:spPr>
          <a:xfrm>
            <a:off x="357158" y="4500570"/>
            <a:ext cx="8072494" cy="15001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smtClean="0"/>
              <a:t>Από τα είδη εξοπλισμού </a:t>
            </a:r>
            <a:r>
              <a:rPr lang="el-GR" b="1" dirty="0" smtClean="0"/>
              <a:t>αποκλείεται ο τυπικός εξοπλισμός γραφείου</a:t>
            </a:r>
            <a:r>
              <a:rPr lang="el-GR" dirty="0" smtClean="0"/>
              <a:t> (όπως ηλεκτρονικοί υπολογιστές, φορητοί υπολογιστές, εκτυπωτές, δείκτες </a:t>
            </a:r>
            <a:r>
              <a:rPr lang="el-GR" dirty="0" err="1" smtClean="0"/>
              <a:t>laser</a:t>
            </a:r>
            <a:r>
              <a:rPr lang="el-GR" dirty="0" smtClean="0"/>
              <a:t> για παρουσιάσεις, κλπ.)</a:t>
            </a:r>
            <a:r>
              <a:rPr lang="el-GR" b="1" dirty="0" smtClean="0"/>
              <a:t> ή ο εξοπλισμός που χρησιμοποιεί ο δικαιούχος για να εκτελέσει συνήθεις δραστηριότητες.</a:t>
            </a:r>
            <a:endParaRPr lang="en-GB" dirty="0"/>
          </a:p>
        </p:txBody>
      </p:sp>
      <p:pic>
        <p:nvPicPr>
          <p:cNvPr id="10" name="9 - Εικόνα" descr="exclamation-point-icon_21147436.jpg"/>
          <p:cNvPicPr>
            <a:picLocks noChangeAspect="1"/>
          </p:cNvPicPr>
          <p:nvPr/>
        </p:nvPicPr>
        <p:blipFill>
          <a:blip r:embed="rId5" cstate="print"/>
          <a:stretch>
            <a:fillRect/>
          </a:stretch>
        </p:blipFill>
        <p:spPr>
          <a:xfrm>
            <a:off x="4143372" y="2285992"/>
            <a:ext cx="1285884" cy="1285884"/>
          </a:xfrm>
          <a:prstGeom prst="rect">
            <a:avLst/>
          </a:prstGeom>
        </p:spPr>
      </p:pic>
    </p:spTree>
    <p:extLst>
      <p:ext uri="{BB962C8B-B14F-4D97-AF65-F5344CB8AC3E}">
        <p14:creationId xmlns:p14="http://schemas.microsoft.com/office/powerpoint/2010/main" xmlns="" val="3390043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44" y="1428736"/>
            <a:ext cx="8858280" cy="792088"/>
          </a:xfrm>
        </p:spPr>
        <p:txBody>
          <a:bodyPr vert="horz" lIns="91440" tIns="45720" rIns="91440" bIns="45720" rtlCol="0" anchor="ctr">
            <a:noAutofit/>
          </a:bodyPr>
          <a:lstStyle/>
          <a:p>
            <a:pPr algn="l"/>
            <a:r>
              <a:rPr lang="el-GR" sz="2400" b="1" dirty="0">
                <a:solidFill>
                  <a:srgbClr val="0070C0"/>
                </a:solidFill>
              </a:rPr>
              <a:t/>
            </a:r>
            <a:br>
              <a:rPr lang="el-GR" sz="2400" b="1" dirty="0">
                <a:solidFill>
                  <a:srgbClr val="0070C0"/>
                </a:solidFill>
              </a:rPr>
            </a:br>
            <a:r>
              <a:rPr lang="el-GR" sz="2400" b="1" dirty="0" err="1">
                <a:solidFill>
                  <a:srgbClr val="0070C0"/>
                </a:solidFill>
              </a:rPr>
              <a:t>Exceptional</a:t>
            </a:r>
            <a:r>
              <a:rPr lang="el-GR" sz="2400" b="1" dirty="0">
                <a:solidFill>
                  <a:srgbClr val="0070C0"/>
                </a:solidFill>
              </a:rPr>
              <a:t> </a:t>
            </a:r>
            <a:r>
              <a:rPr lang="el-GR" sz="2400" b="1" dirty="0" err="1">
                <a:solidFill>
                  <a:srgbClr val="0070C0"/>
                </a:solidFill>
              </a:rPr>
              <a:t>Cost</a:t>
            </a:r>
            <a:r>
              <a:rPr lang="el-GR" sz="2400" b="1" dirty="0">
                <a:solidFill>
                  <a:srgbClr val="0070C0"/>
                </a:solidFill>
              </a:rPr>
              <a:t> ( Ειδικές κατηγορίες δαπανών κατ’ εξαίρεση)</a:t>
            </a:r>
            <a:endParaRPr lang="en-US" sz="24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10" name="9 - Στρογγυλεμένο ορθογώνιο"/>
          <p:cNvSpPr/>
          <p:nvPr/>
        </p:nvSpPr>
        <p:spPr>
          <a:xfrm>
            <a:off x="500034" y="2428868"/>
            <a:ext cx="7143800" cy="11430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smtClean="0"/>
              <a:t>Ο δικαιούχος </a:t>
            </a:r>
            <a:r>
              <a:rPr lang="el-GR" b="1" dirty="0" smtClean="0"/>
              <a:t>δηλώνει στο Εργαλείο Κινητικότητας </a:t>
            </a:r>
            <a:r>
              <a:rPr lang="el-GR" dirty="0" smtClean="0"/>
              <a:t>τον τύπο των δαπανών, καθώς και το ποσό στο οποίο ανήλθαν οι πραγματικές δαπάνες που πραγματοποιήθηκαν</a:t>
            </a:r>
            <a:endParaRPr lang="en-GB" dirty="0" smtClean="0"/>
          </a:p>
        </p:txBody>
      </p:sp>
      <p:sp>
        <p:nvSpPr>
          <p:cNvPr id="11" name="10 - Στρογγυλεμένο ορθογώνιο"/>
          <p:cNvSpPr/>
          <p:nvPr/>
        </p:nvSpPr>
        <p:spPr>
          <a:xfrm>
            <a:off x="500034" y="3714752"/>
            <a:ext cx="7215238" cy="12858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b="1" dirty="0" smtClean="0"/>
              <a:t>Κατά το στάδιο της τελικής έκθεσης </a:t>
            </a:r>
            <a:r>
              <a:rPr lang="el-GR" dirty="0" smtClean="0"/>
              <a:t>ο δικαιούχος απαιτείται να προσκομίσει όλα τα δικαιολογητικά που αφορούν τις δαπάνες κατ’ εξαίρεση.</a:t>
            </a:r>
            <a:endParaRPr lang="en-GB" dirty="0"/>
          </a:p>
        </p:txBody>
      </p:sp>
      <p:sp>
        <p:nvSpPr>
          <p:cNvPr id="8" name="7 - Στρογγυλεμένο ορθογώνιο"/>
          <p:cNvSpPr/>
          <p:nvPr/>
        </p:nvSpPr>
        <p:spPr>
          <a:xfrm>
            <a:off x="1857356" y="5143512"/>
            <a:ext cx="5286412" cy="13573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t>Το ποσό της επιχορήγησης ανέρχεται </a:t>
            </a:r>
            <a:r>
              <a:rPr lang="el-GR" b="1" dirty="0" smtClean="0"/>
              <a:t>στο 75% των επιλέξιμων δαπανών</a:t>
            </a:r>
            <a:r>
              <a:rPr lang="el-GR" dirty="0" smtClean="0"/>
              <a:t> που πραγματοποιήθηκαν!</a:t>
            </a:r>
            <a:endParaRPr lang="el-GR" dirty="0"/>
          </a:p>
        </p:txBody>
      </p:sp>
      <p:pic>
        <p:nvPicPr>
          <p:cNvPr id="9" name="8 - Εικόνα" descr="exclamation-point-icon_21147436.jpg"/>
          <p:cNvPicPr>
            <a:picLocks noChangeAspect="1"/>
          </p:cNvPicPr>
          <p:nvPr/>
        </p:nvPicPr>
        <p:blipFill>
          <a:blip r:embed="rId5" cstate="print"/>
          <a:stretch>
            <a:fillRect/>
          </a:stretch>
        </p:blipFill>
        <p:spPr>
          <a:xfrm>
            <a:off x="785786" y="5000636"/>
            <a:ext cx="1143008" cy="1143008"/>
          </a:xfrm>
          <a:prstGeom prst="rect">
            <a:avLst/>
          </a:prstGeom>
        </p:spPr>
      </p:pic>
    </p:spTree>
    <p:extLst>
      <p:ext uri="{BB962C8B-B14F-4D97-AF65-F5344CB8AC3E}">
        <p14:creationId xmlns:p14="http://schemas.microsoft.com/office/powerpoint/2010/main" xmlns="" val="3390043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286124"/>
            <a:ext cx="8099380" cy="1087529"/>
          </a:xfrm>
        </p:spPr>
        <p:txBody>
          <a:bodyPr vert="horz" lIns="91440" tIns="45720" rIns="91440" bIns="45720" rtlCol="0" anchor="ctr">
            <a:noAutofit/>
          </a:bodyPr>
          <a:lstStyle/>
          <a:p>
            <a:r>
              <a:rPr lang="el-GR" sz="3000" b="1" dirty="0" smtClean="0">
                <a:solidFill>
                  <a:srgbClr val="0070C0"/>
                </a:solidFill>
              </a:rPr>
              <a:t>ΑΞΙΟΛΟΓΗΣΗ ΚΑΙ ΑΙΤΙΑ ΜΕΙΩΣΗΣ ΕΠΙΧΟΡΗΓΗΣΗΣ</a:t>
            </a:r>
            <a:endParaRPr lang="el-GR" sz="16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l-GR" sz="2400" b="1" dirty="0" smtClean="0">
                <a:solidFill>
                  <a:srgbClr val="0070C0"/>
                </a:solidFill>
              </a:rPr>
              <a:t>Αξιολόγηση και αιτία μείωσης επιχορήγησης</a:t>
            </a:r>
            <a:endParaRPr lang="en-US" sz="2400" b="1" dirty="0" smtClean="0">
              <a:solidFill>
                <a:srgbClr val="0070C0"/>
              </a:solidFill>
            </a:endParaRPr>
          </a:p>
        </p:txBody>
      </p:sp>
      <p:graphicFrame>
        <p:nvGraphicFramePr>
          <p:cNvPr id="11" name="10 - Διάγραμμα"/>
          <p:cNvGraphicFramePr/>
          <p:nvPr/>
        </p:nvGraphicFramePr>
        <p:xfrm>
          <a:off x="357158" y="2609528"/>
          <a:ext cx="8424936" cy="374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7"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8" cstate="print"/>
          <a:stretch>
            <a:fillRect/>
          </a:stretch>
        </p:blipFill>
        <p:spPr>
          <a:xfrm>
            <a:off x="0" y="188640"/>
            <a:ext cx="2677147" cy="764704"/>
          </a:xfrm>
          <a:prstGeom prst="rect">
            <a:avLst/>
          </a:prstGeom>
        </p:spPr>
      </p:pic>
      <p:sp>
        <p:nvSpPr>
          <p:cNvPr id="10" name="9 - Ορθογώνιο"/>
          <p:cNvSpPr/>
          <p:nvPr/>
        </p:nvSpPr>
        <p:spPr>
          <a:xfrm>
            <a:off x="357158" y="2162245"/>
            <a:ext cx="3786214" cy="338554"/>
          </a:xfrm>
          <a:prstGeom prst="rect">
            <a:avLst/>
          </a:prstGeom>
        </p:spPr>
        <p:txBody>
          <a:bodyPr wrap="square">
            <a:spAutoFit/>
          </a:bodyPr>
          <a:lstStyle/>
          <a:p>
            <a:pPr lvl="0">
              <a:spcBef>
                <a:spcPct val="20000"/>
              </a:spcBef>
            </a:pPr>
            <a:r>
              <a:rPr lang="el-GR" sz="1600" b="1" dirty="0" smtClean="0">
                <a:solidFill>
                  <a:prstClr val="black"/>
                </a:solidFill>
              </a:rPr>
              <a:t>Κριτήρια Αξιολόγησης:</a:t>
            </a:r>
          </a:p>
        </p:txBody>
      </p:sp>
      <p:pic>
        <p:nvPicPr>
          <p:cNvPr id="8" name="7 - Εικόνα" descr="images (7).jpg"/>
          <p:cNvPicPr>
            <a:picLocks noChangeAspect="1"/>
          </p:cNvPicPr>
          <p:nvPr/>
        </p:nvPicPr>
        <p:blipFill>
          <a:blip r:embed="rId9"/>
          <a:stretch>
            <a:fillRect/>
          </a:stretch>
        </p:blipFill>
        <p:spPr>
          <a:xfrm>
            <a:off x="7143768" y="1428737"/>
            <a:ext cx="1571621" cy="121444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7"/>
            <a:ext cx="8099380" cy="792088"/>
          </a:xfrm>
        </p:spPr>
        <p:txBody>
          <a:bodyPr vert="horz" lIns="91440" tIns="45720" rIns="91440" bIns="45720" rtlCol="0" anchor="ctr">
            <a:noAutofit/>
          </a:bodyPr>
          <a:lstStyle/>
          <a:p>
            <a:pPr algn="l"/>
            <a:r>
              <a:rPr lang="el-GR" sz="2400" b="1" dirty="0">
                <a:solidFill>
                  <a:srgbClr val="0070C0"/>
                </a:solidFill>
              </a:rPr>
              <a:t>Αξιολόγηση και </a:t>
            </a:r>
            <a:r>
              <a:rPr lang="el-GR" sz="2400" b="1" dirty="0" smtClean="0">
                <a:solidFill>
                  <a:srgbClr val="0070C0"/>
                </a:solidFill>
              </a:rPr>
              <a:t>αιτία μείωσης </a:t>
            </a:r>
            <a:r>
              <a:rPr lang="el-GR" sz="2400" b="1" dirty="0">
                <a:solidFill>
                  <a:srgbClr val="0070C0"/>
                </a:solidFill>
              </a:rPr>
              <a:t>επιχορήγησης</a:t>
            </a:r>
            <a:endParaRPr lang="en-US" sz="2400" b="1" dirty="0" smtClean="0">
              <a:solidFill>
                <a:srgbClr val="0070C0"/>
              </a:solidFill>
            </a:endParaRPr>
          </a:p>
        </p:txBody>
      </p:sp>
      <p:graphicFrame>
        <p:nvGraphicFramePr>
          <p:cNvPr id="8" name="7 - Διάγραμμα"/>
          <p:cNvGraphicFramePr/>
          <p:nvPr/>
        </p:nvGraphicFramePr>
        <p:xfrm>
          <a:off x="285720" y="2786058"/>
          <a:ext cx="8429684" cy="32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7"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8" cstate="print"/>
          <a:stretch>
            <a:fillRect/>
          </a:stretch>
        </p:blipFill>
        <p:spPr>
          <a:xfrm>
            <a:off x="0" y="188640"/>
            <a:ext cx="2677147" cy="764704"/>
          </a:xfrm>
          <a:prstGeom prst="rect">
            <a:avLst/>
          </a:prstGeom>
        </p:spPr>
      </p:pic>
      <p:sp>
        <p:nvSpPr>
          <p:cNvPr id="7" name="6 - Ορθογώνιο"/>
          <p:cNvSpPr/>
          <p:nvPr/>
        </p:nvSpPr>
        <p:spPr>
          <a:xfrm>
            <a:off x="357158" y="2143116"/>
            <a:ext cx="3173406" cy="338554"/>
          </a:xfrm>
          <a:prstGeom prst="rect">
            <a:avLst/>
          </a:prstGeom>
        </p:spPr>
        <p:txBody>
          <a:bodyPr wrap="square">
            <a:spAutoFit/>
          </a:bodyPr>
          <a:lstStyle/>
          <a:p>
            <a:pPr lvl="0">
              <a:spcBef>
                <a:spcPct val="20000"/>
              </a:spcBef>
            </a:pPr>
            <a:r>
              <a:rPr lang="el-GR" sz="1600" b="1" dirty="0" smtClean="0">
                <a:solidFill>
                  <a:prstClr val="black"/>
                </a:solidFill>
              </a:rPr>
              <a:t>Κριτήρια Αξιολόγησης:</a:t>
            </a:r>
            <a:endParaRPr lang="el-GR" sz="1600" b="1" dirty="0">
              <a:solidFill>
                <a:prstClr val="black"/>
              </a:solidFill>
            </a:endParaRPr>
          </a:p>
        </p:txBody>
      </p:sp>
      <p:sp>
        <p:nvSpPr>
          <p:cNvPr id="14" name="13 - Στρογγυλεμένο ορθογώνιο"/>
          <p:cNvSpPr/>
          <p:nvPr/>
        </p:nvSpPr>
        <p:spPr>
          <a:xfrm>
            <a:off x="1785918" y="5357826"/>
            <a:ext cx="6429420" cy="5000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defTabSz="533400">
              <a:lnSpc>
                <a:spcPct val="90000"/>
              </a:lnSpc>
              <a:spcBef>
                <a:spcPct val="0"/>
              </a:spcBef>
              <a:spcAft>
                <a:spcPct val="35000"/>
              </a:spcAft>
            </a:pPr>
            <a:r>
              <a:rPr lang="el-GR" b="1" dirty="0" smtClean="0"/>
              <a:t>Μείωση</a:t>
            </a:r>
            <a:r>
              <a:rPr lang="el-GR" dirty="0" smtClean="0"/>
              <a:t> Επιχορήγησης όταν η βαθμολογία </a:t>
            </a:r>
            <a:r>
              <a:rPr lang="el-GR" b="1" dirty="0" smtClean="0"/>
              <a:t>&lt; 50 βαθμούς </a:t>
            </a:r>
            <a:endParaRPr lang="el-GR" b="1" dirty="0"/>
          </a:p>
        </p:txBody>
      </p:sp>
      <p:sp>
        <p:nvSpPr>
          <p:cNvPr id="15" name="14 - Δεξιό βέλος"/>
          <p:cNvSpPr/>
          <p:nvPr/>
        </p:nvSpPr>
        <p:spPr>
          <a:xfrm>
            <a:off x="571472" y="5500702"/>
            <a:ext cx="92869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9 - Εικόνα" descr="images (7).jpg"/>
          <p:cNvPicPr>
            <a:picLocks noChangeAspect="1"/>
          </p:cNvPicPr>
          <p:nvPr/>
        </p:nvPicPr>
        <p:blipFill>
          <a:blip r:embed="rId9"/>
          <a:stretch>
            <a:fillRect/>
          </a:stretch>
        </p:blipFill>
        <p:spPr>
          <a:xfrm>
            <a:off x="7143768" y="1428737"/>
            <a:ext cx="1571621" cy="121444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7" name="1 - Τίτλος"/>
          <p:cNvSpPr>
            <a:spLocks noGrp="1"/>
          </p:cNvSpPr>
          <p:nvPr>
            <p:ph type="ctrTitle"/>
          </p:nvPr>
        </p:nvSpPr>
        <p:spPr/>
        <p:txBody>
          <a:bodyPr>
            <a:noAutofit/>
          </a:bodyPr>
          <a:lstStyle/>
          <a:p>
            <a:r>
              <a:rPr lang="el-GR" sz="4000" b="1" dirty="0">
                <a:solidFill>
                  <a:schemeClr val="tx2"/>
                </a:solidFill>
              </a:rPr>
              <a:t>Έλεγχοι και δικαιολογητικά</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84785"/>
            <a:ext cx="7772400" cy="936103"/>
          </a:xfrm>
        </p:spPr>
        <p:txBody>
          <a:bodyPr/>
          <a:lstStyle/>
          <a:p>
            <a:r>
              <a:rPr lang="el-GR" b="1" dirty="0" smtClean="0">
                <a:solidFill>
                  <a:schemeClr val="tx2"/>
                </a:solidFill>
              </a:rPr>
              <a:t>Έλεγχοι και δικαιολογητικά</a:t>
            </a:r>
            <a:endParaRPr lang="el-GR" b="1" dirty="0">
              <a:solidFill>
                <a:schemeClr val="tx2"/>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pic>
        <p:nvPicPr>
          <p:cNvPr id="22" name="21 - Εικόνα" descr="αρχείο λήψης.jpg"/>
          <p:cNvPicPr>
            <a:picLocks noChangeAspect="1"/>
          </p:cNvPicPr>
          <p:nvPr/>
        </p:nvPicPr>
        <p:blipFill>
          <a:blip r:embed="rId5" cstate="print"/>
          <a:stretch>
            <a:fillRect/>
          </a:stretch>
        </p:blipFill>
        <p:spPr>
          <a:xfrm>
            <a:off x="6372200" y="2391857"/>
            <a:ext cx="1925960" cy="1685215"/>
          </a:xfrm>
          <a:prstGeom prst="rect">
            <a:avLst/>
          </a:prstGeom>
        </p:spPr>
      </p:pic>
      <p:grpSp>
        <p:nvGrpSpPr>
          <p:cNvPr id="27" name="22 - Ομάδα"/>
          <p:cNvGrpSpPr/>
          <p:nvPr/>
        </p:nvGrpSpPr>
        <p:grpSpPr>
          <a:xfrm>
            <a:off x="971600" y="2924944"/>
            <a:ext cx="4968552" cy="576064"/>
            <a:chOff x="249820" y="-726721"/>
            <a:chExt cx="6772404" cy="1782179"/>
          </a:xfrm>
        </p:grpSpPr>
        <p:sp>
          <p:nvSpPr>
            <p:cNvPr id="28" name="27 - Στρογγυλεμένο ορθογώνιο"/>
            <p:cNvSpPr/>
            <p:nvPr/>
          </p:nvSpPr>
          <p:spPr>
            <a:xfrm>
              <a:off x="249820" y="-726721"/>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9" name="Στρογγυλεμένο ορθογώνιο 4"/>
            <p:cNvSpPr/>
            <p:nvPr/>
          </p:nvSpPr>
          <p:spPr>
            <a:xfrm>
              <a:off x="519327" y="-492698"/>
              <a:ext cx="6502897" cy="13501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dirty="0" smtClean="0"/>
                <a:t>Τρεις κατηγορίες ελέγχων</a:t>
              </a:r>
              <a:endParaRPr lang="el-GR" sz="2000" dirty="0"/>
            </a:p>
          </p:txBody>
        </p:sp>
      </p:grpSp>
      <p:sp>
        <p:nvSpPr>
          <p:cNvPr id="30" name="29 - Έλλειψη"/>
          <p:cNvSpPr/>
          <p:nvPr/>
        </p:nvSpPr>
        <p:spPr>
          <a:xfrm>
            <a:off x="827584" y="4221088"/>
            <a:ext cx="180020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Έλεγχος τελικής έκθεσης</a:t>
            </a:r>
            <a:endParaRPr lang="el-GR" sz="1600" dirty="0"/>
          </a:p>
        </p:txBody>
      </p:sp>
      <p:sp>
        <p:nvSpPr>
          <p:cNvPr id="31" name="30 - Έλλειψη"/>
          <p:cNvSpPr/>
          <p:nvPr/>
        </p:nvSpPr>
        <p:spPr>
          <a:xfrm>
            <a:off x="2699792" y="5157192"/>
            <a:ext cx="165618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Έλεγχος δικαιολογητικών</a:t>
            </a:r>
            <a:endParaRPr lang="el-GR" sz="1600" dirty="0"/>
          </a:p>
        </p:txBody>
      </p:sp>
      <p:sp>
        <p:nvSpPr>
          <p:cNvPr id="32" name="31 - Έλλειψη"/>
          <p:cNvSpPr/>
          <p:nvPr/>
        </p:nvSpPr>
        <p:spPr>
          <a:xfrm>
            <a:off x="4355976" y="4149080"/>
            <a:ext cx="1800200"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Επιτόπιος έλεγχος</a:t>
            </a:r>
            <a:endParaRPr lang="el-GR" sz="1600" dirty="0"/>
          </a:p>
        </p:txBody>
      </p:sp>
      <p:cxnSp>
        <p:nvCxnSpPr>
          <p:cNvPr id="34" name="33 - Ευθύγραμμο βέλος σύνδεσης"/>
          <p:cNvCxnSpPr/>
          <p:nvPr/>
        </p:nvCxnSpPr>
        <p:spPr>
          <a:xfrm flipV="1">
            <a:off x="6156176" y="4797152"/>
            <a:ext cx="1152128" cy="720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a:off x="6084168" y="5445224"/>
            <a:ext cx="1008112"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49 - Γωνιακή σύνδεση"/>
          <p:cNvCxnSpPr/>
          <p:nvPr/>
        </p:nvCxnSpPr>
        <p:spPr>
          <a:xfrm rot="5400000">
            <a:off x="1727684" y="3609020"/>
            <a:ext cx="648072" cy="576064"/>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51 - Γωνιακή σύνδεση"/>
          <p:cNvCxnSpPr/>
          <p:nvPr/>
        </p:nvCxnSpPr>
        <p:spPr>
          <a:xfrm rot="16200000" flipH="1">
            <a:off x="4716016" y="3645024"/>
            <a:ext cx="576064" cy="43204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61 - Ευθύγραμμο βέλος σύνδεσης"/>
          <p:cNvCxnSpPr/>
          <p:nvPr/>
        </p:nvCxnSpPr>
        <p:spPr>
          <a:xfrm>
            <a:off x="3563888" y="3573016"/>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6" name="65 - Έλλειψη"/>
          <p:cNvSpPr/>
          <p:nvPr/>
        </p:nvSpPr>
        <p:spPr>
          <a:xfrm>
            <a:off x="7308304" y="4149080"/>
            <a:ext cx="144016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κατά τη διάρκεια της δράσης</a:t>
            </a:r>
            <a:endParaRPr lang="el-GR" sz="1600" dirty="0"/>
          </a:p>
        </p:txBody>
      </p:sp>
      <p:sp>
        <p:nvSpPr>
          <p:cNvPr id="67" name="66 - Έλλειψη"/>
          <p:cNvSpPr/>
          <p:nvPr/>
        </p:nvSpPr>
        <p:spPr>
          <a:xfrm>
            <a:off x="7092280" y="5472608"/>
            <a:ext cx="1440160" cy="1340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μετά το πέρας της δράση</a:t>
            </a:r>
            <a:endParaRPr lang="el-GR" sz="1600" dirty="0"/>
          </a:p>
        </p:txBody>
      </p:sp>
    </p:spTree>
    <p:extLst>
      <p:ext uri="{BB962C8B-B14F-4D97-AF65-F5344CB8AC3E}">
        <p14:creationId xmlns:p14="http://schemas.microsoft.com/office/powerpoint/2010/main" xmlns="" val="178213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84785"/>
            <a:ext cx="7772400" cy="936103"/>
          </a:xfrm>
        </p:spPr>
        <p:txBody>
          <a:bodyPr/>
          <a:lstStyle/>
          <a:p>
            <a:r>
              <a:rPr lang="el-GR" b="1" dirty="0" smtClean="0">
                <a:solidFill>
                  <a:schemeClr val="tx2"/>
                </a:solidFill>
              </a:rPr>
              <a:t>Έλεγχοι και δικαιολογητικά</a:t>
            </a:r>
            <a:endParaRPr lang="el-GR" b="1" dirty="0">
              <a:solidFill>
                <a:schemeClr val="tx2"/>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grpSp>
        <p:nvGrpSpPr>
          <p:cNvPr id="3" name="22 - Ομάδα"/>
          <p:cNvGrpSpPr/>
          <p:nvPr/>
        </p:nvGrpSpPr>
        <p:grpSpPr>
          <a:xfrm>
            <a:off x="395536" y="2924944"/>
            <a:ext cx="3816424" cy="792088"/>
            <a:chOff x="249820" y="-726721"/>
            <a:chExt cx="6772404" cy="1782179"/>
          </a:xfrm>
        </p:grpSpPr>
        <p:sp>
          <p:nvSpPr>
            <p:cNvPr id="24" name="23 - Στρογγυλεμένο ορθογώνιο"/>
            <p:cNvSpPr/>
            <p:nvPr/>
          </p:nvSpPr>
          <p:spPr>
            <a:xfrm>
              <a:off x="249820" y="-726721"/>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Στρογγυλεμένο ορθογώνιο 4"/>
            <p:cNvSpPr/>
            <p:nvPr/>
          </p:nvSpPr>
          <p:spPr>
            <a:xfrm>
              <a:off x="519327" y="-492698"/>
              <a:ext cx="6502897" cy="13501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dirty="0" smtClean="0"/>
                <a:t>Έλεγχος τελικής έκθεσης</a:t>
              </a:r>
              <a:endParaRPr lang="el-GR" sz="2000" dirty="0"/>
            </a:p>
          </p:txBody>
        </p:sp>
      </p:grpSp>
      <p:grpSp>
        <p:nvGrpSpPr>
          <p:cNvPr id="7" name="22 - Ομάδα"/>
          <p:cNvGrpSpPr/>
          <p:nvPr/>
        </p:nvGrpSpPr>
        <p:grpSpPr>
          <a:xfrm>
            <a:off x="467544" y="4509120"/>
            <a:ext cx="7488832" cy="1944216"/>
            <a:chOff x="249820" y="-726721"/>
            <a:chExt cx="6772404" cy="1782179"/>
          </a:xfrm>
        </p:grpSpPr>
        <p:sp>
          <p:nvSpPr>
            <p:cNvPr id="13" name="12 - Στρογγυλεμένο ορθογώνιο"/>
            <p:cNvSpPr/>
            <p:nvPr/>
          </p:nvSpPr>
          <p:spPr>
            <a:xfrm>
              <a:off x="249820" y="-726721"/>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Στρογγυλεμένο ορθογώνιο 4"/>
            <p:cNvSpPr/>
            <p:nvPr/>
          </p:nvSpPr>
          <p:spPr>
            <a:xfrm>
              <a:off x="519327" y="-492698"/>
              <a:ext cx="6502897" cy="13501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b="1" dirty="0" smtClean="0"/>
                <a:t>Έλεγχος τελικής έκθεσης: </a:t>
              </a:r>
              <a:r>
                <a:rPr lang="el-GR" sz="2000" dirty="0" smtClean="0"/>
                <a:t>έλεγχος που διενεργείται από την Εθνική Μονάδα κατά το στάδιο της τελικής έκθεσης στις εγκαταστάσεις της Εθνικής Μονάδας, προκειμένου να καθορισθεί το τελικό ποσό της επιχορήγησης το οποίο δικαιούται ο δικαιούχος. Ο εν λόγω έλεγχος διενεργείται σε κάθε περίπτωση.</a:t>
              </a:r>
              <a:endParaRPr lang="el-GR" sz="2000" dirty="0"/>
            </a:p>
          </p:txBody>
        </p:sp>
      </p:grpSp>
      <p:pic>
        <p:nvPicPr>
          <p:cNvPr id="15" name="14 - Εικόνα" descr="Audit-Assurance.jpg"/>
          <p:cNvPicPr>
            <a:picLocks noChangeAspect="1"/>
          </p:cNvPicPr>
          <p:nvPr/>
        </p:nvPicPr>
        <p:blipFill>
          <a:blip r:embed="rId5" cstate="print"/>
          <a:stretch>
            <a:fillRect/>
          </a:stretch>
        </p:blipFill>
        <p:spPr>
          <a:xfrm>
            <a:off x="4422562" y="2564904"/>
            <a:ext cx="4541926" cy="1670298"/>
          </a:xfrm>
          <a:prstGeom prst="rect">
            <a:avLst/>
          </a:prstGeom>
        </p:spPr>
      </p:pic>
    </p:spTree>
    <p:extLst>
      <p:ext uri="{BB962C8B-B14F-4D97-AF65-F5344CB8AC3E}">
        <p14:creationId xmlns:p14="http://schemas.microsoft.com/office/powerpoint/2010/main" xmlns="" val="4240129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Τίτλος"/>
          <p:cNvSpPr>
            <a:spLocks noGrp="1"/>
          </p:cNvSpPr>
          <p:nvPr>
            <p:ph type="title"/>
          </p:nvPr>
        </p:nvSpPr>
        <p:spPr>
          <a:xfrm>
            <a:off x="285720" y="1714488"/>
            <a:ext cx="8229600" cy="642942"/>
          </a:xfrm>
        </p:spPr>
        <p:txBody>
          <a:bodyPr>
            <a:noAutofit/>
          </a:bodyPr>
          <a:lstStyle/>
          <a:p>
            <a:pPr algn="l"/>
            <a:r>
              <a:rPr lang="el-GR" sz="3000" b="1" dirty="0" smtClean="0">
                <a:solidFill>
                  <a:srgbClr val="0070C0"/>
                </a:solidFill>
              </a:rPr>
              <a:t/>
            </a:r>
            <a:br>
              <a:rPr lang="el-GR" sz="3000" b="1" dirty="0" smtClean="0">
                <a:solidFill>
                  <a:srgbClr val="0070C0"/>
                </a:solidFill>
              </a:rPr>
            </a:br>
            <a:r>
              <a:rPr lang="el-GR" sz="2500" b="1" dirty="0" err="1" smtClean="0">
                <a:solidFill>
                  <a:srgbClr val="0070C0"/>
                </a:solidFill>
              </a:rPr>
              <a:t>Επιλεξιμότητα</a:t>
            </a:r>
            <a:r>
              <a:rPr lang="el-GR" sz="2500" b="1" dirty="0" smtClean="0">
                <a:solidFill>
                  <a:srgbClr val="0070C0"/>
                </a:solidFill>
              </a:rPr>
              <a:t> δραστηριοτήτων </a:t>
            </a:r>
            <a:br>
              <a:rPr lang="el-GR" sz="2500" b="1" dirty="0" smtClean="0">
                <a:solidFill>
                  <a:srgbClr val="0070C0"/>
                </a:solidFill>
              </a:rPr>
            </a:br>
            <a:endParaRPr lang="el-GR" sz="3000" b="1" dirty="0">
              <a:solidFill>
                <a:srgbClr val="0070C0"/>
              </a:solidFill>
            </a:endParaRPr>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12" name="11 - Στρογγυλεμένο ορθογώνιο"/>
          <p:cNvSpPr/>
          <p:nvPr/>
        </p:nvSpPr>
        <p:spPr>
          <a:xfrm>
            <a:off x="785786" y="2571744"/>
            <a:ext cx="6715172" cy="1071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dirty="0" smtClean="0"/>
              <a:t>Ο δικαιούχος διασφαλίζει ότι οι δραστηριότητες που θα  πραγματοποιηθούν είναι </a:t>
            </a:r>
            <a:r>
              <a:rPr lang="el-GR" b="1" dirty="0" smtClean="0"/>
              <a:t>επιλέξιμες σύμφωνα με τον Οδηγό </a:t>
            </a:r>
            <a:r>
              <a:rPr lang="el-GR" dirty="0" smtClean="0"/>
              <a:t>του προγράμματος </a:t>
            </a:r>
            <a:r>
              <a:rPr lang="en-US" dirty="0" smtClean="0"/>
              <a:t>Erasmus+</a:t>
            </a:r>
          </a:p>
        </p:txBody>
      </p:sp>
      <p:sp>
        <p:nvSpPr>
          <p:cNvPr id="8" name="7 - Ορθογώνιο"/>
          <p:cNvSpPr/>
          <p:nvPr/>
        </p:nvSpPr>
        <p:spPr>
          <a:xfrm>
            <a:off x="4143356" y="4429132"/>
            <a:ext cx="5000644" cy="369332"/>
          </a:xfrm>
          <a:prstGeom prst="rect">
            <a:avLst/>
          </a:prstGeom>
        </p:spPr>
        <p:txBody>
          <a:bodyPr wrap="square">
            <a:spAutoFit/>
          </a:bodyPr>
          <a:lstStyle/>
          <a:p>
            <a:r>
              <a:rPr lang="el-GR" dirty="0" smtClean="0"/>
              <a:t>Η</a:t>
            </a:r>
          </a:p>
        </p:txBody>
      </p:sp>
      <p:sp>
        <p:nvSpPr>
          <p:cNvPr id="13" name="12 - Βέλος προς τα κάτω"/>
          <p:cNvSpPr/>
          <p:nvPr/>
        </p:nvSpPr>
        <p:spPr>
          <a:xfrm>
            <a:off x="3571868" y="3714752"/>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Στρογγυλεμένο ορθογώνιο"/>
          <p:cNvSpPr/>
          <p:nvPr/>
        </p:nvSpPr>
        <p:spPr>
          <a:xfrm>
            <a:off x="928662" y="4214818"/>
            <a:ext cx="3857652" cy="10001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dirty="0" smtClean="0"/>
              <a:t>Δραστηριότητα που κρίνεται από την ΕΜ </a:t>
            </a:r>
            <a:r>
              <a:rPr lang="el-GR" b="1" dirty="0" smtClean="0"/>
              <a:t>ως μη επιλέξιμη </a:t>
            </a:r>
            <a:r>
              <a:rPr lang="el-GR" dirty="0" smtClean="0"/>
              <a:t>συνεπάγεται </a:t>
            </a:r>
            <a:r>
              <a:rPr lang="el-GR" b="1" dirty="0" smtClean="0"/>
              <a:t>επιστροφή της επιχορήγησης</a:t>
            </a:r>
          </a:p>
        </p:txBody>
      </p:sp>
      <p:sp>
        <p:nvSpPr>
          <p:cNvPr id="15" name="14 - Στρογγυλεμένο ορθογώνιο"/>
          <p:cNvSpPr/>
          <p:nvPr/>
        </p:nvSpPr>
        <p:spPr>
          <a:xfrm>
            <a:off x="1643042" y="5715016"/>
            <a:ext cx="6786610" cy="7858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t>Η </a:t>
            </a:r>
            <a:r>
              <a:rPr lang="el-GR" b="1" dirty="0" smtClean="0"/>
              <a:t>επιλέξιμη ελάχιστη διάρκεια </a:t>
            </a:r>
            <a:r>
              <a:rPr lang="el-GR" dirty="0" smtClean="0"/>
              <a:t>της κινητικότητας, υπολογίζεται χωρίς τη διάρκεια του </a:t>
            </a:r>
            <a:r>
              <a:rPr lang="el-GR" dirty="0" smtClean="0"/>
              <a:t>ταξιδιού</a:t>
            </a:r>
            <a:r>
              <a:rPr lang="el-GR" dirty="0" smtClean="0"/>
              <a:t>.</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84785"/>
            <a:ext cx="7772400" cy="936103"/>
          </a:xfrm>
        </p:spPr>
        <p:txBody>
          <a:bodyPr/>
          <a:lstStyle/>
          <a:p>
            <a:r>
              <a:rPr lang="el-GR" b="1" dirty="0" smtClean="0">
                <a:solidFill>
                  <a:schemeClr val="tx2"/>
                </a:solidFill>
              </a:rPr>
              <a:t>Έλεγχοι και δικαιολογητικά</a:t>
            </a:r>
            <a:endParaRPr lang="el-GR" b="1" dirty="0">
              <a:solidFill>
                <a:schemeClr val="tx2"/>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grpSp>
        <p:nvGrpSpPr>
          <p:cNvPr id="3" name="22 - Ομάδα"/>
          <p:cNvGrpSpPr/>
          <p:nvPr/>
        </p:nvGrpSpPr>
        <p:grpSpPr>
          <a:xfrm>
            <a:off x="395536" y="2708920"/>
            <a:ext cx="3816424" cy="792088"/>
            <a:chOff x="249820" y="-726721"/>
            <a:chExt cx="6772404" cy="1782179"/>
          </a:xfrm>
        </p:grpSpPr>
        <p:sp>
          <p:nvSpPr>
            <p:cNvPr id="24" name="23 - Στρογγυλεμένο ορθογώνιο"/>
            <p:cNvSpPr/>
            <p:nvPr/>
          </p:nvSpPr>
          <p:spPr>
            <a:xfrm>
              <a:off x="249820" y="-726721"/>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Στρογγυλεμένο ορθογώνιο 4"/>
            <p:cNvSpPr/>
            <p:nvPr/>
          </p:nvSpPr>
          <p:spPr>
            <a:xfrm>
              <a:off x="519327" y="-492698"/>
              <a:ext cx="6502897" cy="13501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dirty="0" smtClean="0"/>
                <a:t>Έλεγχος δικαιολογητικών</a:t>
              </a:r>
              <a:endParaRPr lang="el-GR" sz="2000" dirty="0"/>
            </a:p>
          </p:txBody>
        </p:sp>
      </p:grpSp>
      <p:grpSp>
        <p:nvGrpSpPr>
          <p:cNvPr id="7" name="22 - Ομάδα"/>
          <p:cNvGrpSpPr/>
          <p:nvPr/>
        </p:nvGrpSpPr>
        <p:grpSpPr>
          <a:xfrm>
            <a:off x="288032" y="4221088"/>
            <a:ext cx="8244408" cy="2537520"/>
            <a:chOff x="249820" y="-812582"/>
            <a:chExt cx="6772404" cy="1782179"/>
          </a:xfrm>
        </p:grpSpPr>
        <p:sp>
          <p:nvSpPr>
            <p:cNvPr id="13" name="12 - Στρογγυλεμένο ορθογώνιο"/>
            <p:cNvSpPr/>
            <p:nvPr/>
          </p:nvSpPr>
          <p:spPr>
            <a:xfrm>
              <a:off x="249820" y="-812582"/>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Στρογγυλεμένο ορθογώνιο 4"/>
            <p:cNvSpPr/>
            <p:nvPr/>
          </p:nvSpPr>
          <p:spPr>
            <a:xfrm>
              <a:off x="339700" y="-673711"/>
              <a:ext cx="6682524" cy="15311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b="1" dirty="0" smtClean="0"/>
                <a:t>Έλεγχος δικαιολογητικών: </a:t>
              </a:r>
              <a:r>
                <a:rPr lang="el-GR" sz="2000" dirty="0" smtClean="0"/>
                <a:t>ενδελεχής έλεγχος των δικαιολογητικών, ο οποίος πραγματοποιείται στις εγκαταστάσεις της Εθνικής Μονάδας. Ο εν λόγω έλεγχος διενεργείται συνήθως κατά το στάδιο της τελικής έκθεσης ή μετά από το στάδιο αυτό, αν η Σύμβαση συμπεριλαμβάνεται στο δείγμα για τη διενέργεια ελέγχου δικαιολογητικών που απαιτείται από την Ευρωπαϊκή Επιτροπή, ή αν η Εθνική Μονάδα συμπεριέλαβε τη Σύμβαση στο πλαίσιο της διενέργειας </a:t>
              </a:r>
              <a:r>
                <a:rPr lang="el-GR" sz="2000" dirty="0" err="1" smtClean="0"/>
                <a:t>στοχευμένου</a:t>
              </a:r>
              <a:r>
                <a:rPr lang="el-GR" sz="2000" dirty="0" smtClean="0"/>
                <a:t> ελέγχου δικαιολογητικών βάσει σχετικής εκτίμησης κινδύνου.</a:t>
              </a:r>
              <a:endParaRPr lang="el-GR" sz="2000" dirty="0"/>
            </a:p>
          </p:txBody>
        </p:sp>
      </p:grpSp>
      <p:pic>
        <p:nvPicPr>
          <p:cNvPr id="15" name="14 - Εικόνα" descr="Audit-Assurance.jpg"/>
          <p:cNvPicPr>
            <a:picLocks noChangeAspect="1"/>
          </p:cNvPicPr>
          <p:nvPr/>
        </p:nvPicPr>
        <p:blipFill>
          <a:blip r:embed="rId5" cstate="print"/>
          <a:stretch>
            <a:fillRect/>
          </a:stretch>
        </p:blipFill>
        <p:spPr>
          <a:xfrm>
            <a:off x="4422562" y="2420888"/>
            <a:ext cx="4541926" cy="1670298"/>
          </a:xfrm>
          <a:prstGeom prst="rect">
            <a:avLst/>
          </a:prstGeom>
        </p:spPr>
      </p:pic>
    </p:spTree>
    <p:extLst>
      <p:ext uri="{BB962C8B-B14F-4D97-AF65-F5344CB8AC3E}">
        <p14:creationId xmlns:p14="http://schemas.microsoft.com/office/powerpoint/2010/main" xmlns="" val="3018679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84785"/>
            <a:ext cx="7772400" cy="936103"/>
          </a:xfrm>
        </p:spPr>
        <p:txBody>
          <a:bodyPr/>
          <a:lstStyle/>
          <a:p>
            <a:r>
              <a:rPr lang="el-GR" b="1" dirty="0" smtClean="0">
                <a:solidFill>
                  <a:schemeClr val="tx2"/>
                </a:solidFill>
              </a:rPr>
              <a:t>Έλεγχοι και δικαιολογητικά</a:t>
            </a:r>
            <a:endParaRPr lang="el-GR" b="1" dirty="0">
              <a:solidFill>
                <a:schemeClr val="tx2"/>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grpSp>
        <p:nvGrpSpPr>
          <p:cNvPr id="3" name="22 - Ομάδα"/>
          <p:cNvGrpSpPr/>
          <p:nvPr/>
        </p:nvGrpSpPr>
        <p:grpSpPr>
          <a:xfrm>
            <a:off x="395536" y="2708920"/>
            <a:ext cx="3816424" cy="792088"/>
            <a:chOff x="249820" y="-726721"/>
            <a:chExt cx="6772404" cy="1782179"/>
          </a:xfrm>
        </p:grpSpPr>
        <p:sp>
          <p:nvSpPr>
            <p:cNvPr id="24" name="23 - Στρογγυλεμένο ορθογώνιο"/>
            <p:cNvSpPr/>
            <p:nvPr/>
          </p:nvSpPr>
          <p:spPr>
            <a:xfrm>
              <a:off x="249820" y="-726721"/>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Στρογγυλεμένο ορθογώνιο 4"/>
            <p:cNvSpPr/>
            <p:nvPr/>
          </p:nvSpPr>
          <p:spPr>
            <a:xfrm>
              <a:off x="519327" y="-492698"/>
              <a:ext cx="6502897" cy="13501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dirty="0" smtClean="0"/>
                <a:t>Επιτόπιος έλεγχος</a:t>
              </a:r>
              <a:endParaRPr lang="el-GR" sz="2000" dirty="0"/>
            </a:p>
          </p:txBody>
        </p:sp>
      </p:grpSp>
      <p:grpSp>
        <p:nvGrpSpPr>
          <p:cNvPr id="7" name="22 - Ομάδα"/>
          <p:cNvGrpSpPr/>
          <p:nvPr/>
        </p:nvGrpSpPr>
        <p:grpSpPr>
          <a:xfrm>
            <a:off x="288032" y="4221088"/>
            <a:ext cx="8244408" cy="2537520"/>
            <a:chOff x="249820" y="-812582"/>
            <a:chExt cx="6772404" cy="1782179"/>
          </a:xfrm>
        </p:grpSpPr>
        <p:sp>
          <p:nvSpPr>
            <p:cNvPr id="13" name="12 - Στρογγυλεμένο ορθογώνιο"/>
            <p:cNvSpPr/>
            <p:nvPr/>
          </p:nvSpPr>
          <p:spPr>
            <a:xfrm>
              <a:off x="249820" y="-812582"/>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Στρογγυλεμένο ορθογώνιο 4"/>
            <p:cNvSpPr/>
            <p:nvPr/>
          </p:nvSpPr>
          <p:spPr>
            <a:xfrm>
              <a:off x="339700" y="-673711"/>
              <a:ext cx="6682524" cy="15311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b="1" dirty="0" smtClean="0"/>
                <a:t>Επιτόπιος έλεγχος: </a:t>
              </a:r>
              <a:r>
                <a:rPr lang="el-GR" sz="2000" dirty="0" smtClean="0"/>
                <a:t>έλεγχος, ο οποίος διενεργείται στις εγκαταστάσεις του δικαιούχου – οργανισμού ή σε οποιεσδήποτε άλλες σχετικές με την εκτέλεση του Σχεδίου εγκαταστάσεις. Ο δικαιούχος δύναται να υποβληθεί σε επιτόπιο έλεγχο αν η Σύμβαση συμπεριλαμβάνεται στο δείγμα για τη διενέργεια επιτόπιων ελέγχων που απαιτούνται από την Ευρωπαϊκή Επιτροπή, ή αν η Εθνική Μονάδα συμπεριέλαβε τη Σύμβαση στο πλαίσιο της διενέργειας </a:t>
              </a:r>
              <a:r>
                <a:rPr lang="el-GR" sz="2000" dirty="0" err="1" smtClean="0"/>
                <a:t>στοχευμένου</a:t>
              </a:r>
              <a:r>
                <a:rPr lang="el-GR" sz="2000" dirty="0" smtClean="0"/>
                <a:t> επιτόπιου ελέγχου βάσει σχετικής εκτίμησης κινδύνου.</a:t>
              </a:r>
              <a:endParaRPr lang="el-GR" sz="2000" dirty="0"/>
            </a:p>
          </p:txBody>
        </p:sp>
      </p:grpSp>
      <p:pic>
        <p:nvPicPr>
          <p:cNvPr id="15" name="14 - Εικόνα" descr="Audit-Assurance.jpg"/>
          <p:cNvPicPr>
            <a:picLocks noChangeAspect="1"/>
          </p:cNvPicPr>
          <p:nvPr/>
        </p:nvPicPr>
        <p:blipFill>
          <a:blip r:embed="rId5" cstate="print"/>
          <a:stretch>
            <a:fillRect/>
          </a:stretch>
        </p:blipFill>
        <p:spPr>
          <a:xfrm>
            <a:off x="4422562" y="2420888"/>
            <a:ext cx="4541926" cy="1670298"/>
          </a:xfrm>
          <a:prstGeom prst="rect">
            <a:avLst/>
          </a:prstGeom>
        </p:spPr>
      </p:pic>
    </p:spTree>
    <p:extLst>
      <p:ext uri="{BB962C8B-B14F-4D97-AF65-F5344CB8AC3E}">
        <p14:creationId xmlns:p14="http://schemas.microsoft.com/office/powerpoint/2010/main" xmlns="" val="3691386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84785"/>
            <a:ext cx="7772400" cy="936103"/>
          </a:xfrm>
        </p:spPr>
        <p:txBody>
          <a:bodyPr/>
          <a:lstStyle/>
          <a:p>
            <a:r>
              <a:rPr lang="el-GR" b="1" dirty="0" smtClean="0">
                <a:solidFill>
                  <a:schemeClr val="tx2"/>
                </a:solidFill>
              </a:rPr>
              <a:t>Έλεγχοι και δικαιολογητικά</a:t>
            </a:r>
            <a:endParaRPr lang="el-GR" b="1" dirty="0">
              <a:solidFill>
                <a:schemeClr val="tx2"/>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grpSp>
        <p:nvGrpSpPr>
          <p:cNvPr id="3" name="22 - Ομάδα"/>
          <p:cNvGrpSpPr/>
          <p:nvPr/>
        </p:nvGrpSpPr>
        <p:grpSpPr>
          <a:xfrm>
            <a:off x="2627784" y="4221088"/>
            <a:ext cx="3816424" cy="792088"/>
            <a:chOff x="249820" y="-726721"/>
            <a:chExt cx="6772404" cy="1782179"/>
          </a:xfrm>
        </p:grpSpPr>
        <p:sp>
          <p:nvSpPr>
            <p:cNvPr id="24" name="23 - Στρογγυλεμένο ορθογώνιο"/>
            <p:cNvSpPr/>
            <p:nvPr/>
          </p:nvSpPr>
          <p:spPr>
            <a:xfrm>
              <a:off x="249820" y="-726721"/>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Στρογγυλεμένο ορθογώνιο 4"/>
            <p:cNvSpPr/>
            <p:nvPr/>
          </p:nvSpPr>
          <p:spPr>
            <a:xfrm>
              <a:off x="519327" y="-492698"/>
              <a:ext cx="6502897" cy="13501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dirty="0" smtClean="0"/>
                <a:t>Επιτόπιος έλεγχος</a:t>
              </a:r>
              <a:endParaRPr lang="el-GR" sz="2000" dirty="0"/>
            </a:p>
          </p:txBody>
        </p:sp>
      </p:grpSp>
      <p:grpSp>
        <p:nvGrpSpPr>
          <p:cNvPr id="7" name="22 - Ομάδα"/>
          <p:cNvGrpSpPr/>
          <p:nvPr/>
        </p:nvGrpSpPr>
        <p:grpSpPr>
          <a:xfrm>
            <a:off x="251520" y="5499992"/>
            <a:ext cx="4067944" cy="1169368"/>
            <a:chOff x="249820" y="-812582"/>
            <a:chExt cx="6772404" cy="1782179"/>
          </a:xfrm>
        </p:grpSpPr>
        <p:sp>
          <p:nvSpPr>
            <p:cNvPr id="13" name="12 - Στρογγυλεμένο ορθογώνιο"/>
            <p:cNvSpPr/>
            <p:nvPr/>
          </p:nvSpPr>
          <p:spPr>
            <a:xfrm>
              <a:off x="249820" y="-812582"/>
              <a:ext cx="6772403" cy="1782179"/>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Στρογγυλεμένο ορθογώνιο 4"/>
            <p:cNvSpPr/>
            <p:nvPr/>
          </p:nvSpPr>
          <p:spPr>
            <a:xfrm>
              <a:off x="339700" y="-673711"/>
              <a:ext cx="6682524" cy="15311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el-GR" sz="2000" b="1" dirty="0" smtClean="0"/>
                <a:t>κατά τη διάρκεια της δράσης: </a:t>
              </a:r>
              <a:r>
                <a:rPr lang="el-GR" sz="2000" dirty="0" smtClean="0"/>
                <a:t>έλεγχος που πραγματοποιείται</a:t>
              </a:r>
            </a:p>
            <a:p>
              <a:pPr algn="ctr"/>
              <a:r>
                <a:rPr lang="el-GR" sz="2000" dirty="0" smtClean="0"/>
                <a:t>κατά την υλοποίηση του Σχεδίου</a:t>
              </a:r>
              <a:endParaRPr lang="el-GR" sz="2000" dirty="0"/>
            </a:p>
          </p:txBody>
        </p:sp>
      </p:grpSp>
      <p:pic>
        <p:nvPicPr>
          <p:cNvPr id="15" name="14 - Εικόνα" descr="Audit-Assurance.jpg"/>
          <p:cNvPicPr>
            <a:picLocks noChangeAspect="1"/>
          </p:cNvPicPr>
          <p:nvPr/>
        </p:nvPicPr>
        <p:blipFill>
          <a:blip r:embed="rId5" cstate="print"/>
          <a:stretch>
            <a:fillRect/>
          </a:stretch>
        </p:blipFill>
        <p:spPr>
          <a:xfrm>
            <a:off x="4422562" y="2348880"/>
            <a:ext cx="4541926" cy="1670298"/>
          </a:xfrm>
          <a:prstGeom prst="rect">
            <a:avLst/>
          </a:prstGeom>
        </p:spPr>
      </p:pic>
      <p:sp>
        <p:nvSpPr>
          <p:cNvPr id="16" name="15 - Στρογγυλεμένο ορθογώνιο"/>
          <p:cNvSpPr/>
          <p:nvPr/>
        </p:nvSpPr>
        <p:spPr>
          <a:xfrm>
            <a:off x="4572000" y="5517232"/>
            <a:ext cx="4067943" cy="1169368"/>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16 - TextBox"/>
          <p:cNvSpPr txBox="1"/>
          <p:nvPr/>
        </p:nvSpPr>
        <p:spPr>
          <a:xfrm>
            <a:off x="5004048" y="5517232"/>
            <a:ext cx="3240360" cy="1200329"/>
          </a:xfrm>
          <a:prstGeom prst="rect">
            <a:avLst/>
          </a:prstGeom>
          <a:noFill/>
        </p:spPr>
        <p:txBody>
          <a:bodyPr wrap="square" rtlCol="0">
            <a:spAutoFit/>
          </a:bodyPr>
          <a:lstStyle/>
          <a:p>
            <a:r>
              <a:rPr lang="el-GR" b="1" dirty="0" smtClean="0"/>
              <a:t>μετά τη δράση: </a:t>
            </a:r>
            <a:r>
              <a:rPr lang="el-GR" dirty="0" smtClean="0"/>
              <a:t>έλεγχος που πραγματοποιείται μετά τη λήξη του Σχεδίου και συνήθως, μετά τον έλεγχο της τελικής έκθεσης</a:t>
            </a:r>
            <a:endParaRPr lang="el-GR" dirty="0"/>
          </a:p>
        </p:txBody>
      </p:sp>
      <p:cxnSp>
        <p:nvCxnSpPr>
          <p:cNvPr id="22" name="21 - Γωνιακή σύνδεση"/>
          <p:cNvCxnSpPr/>
          <p:nvPr/>
        </p:nvCxnSpPr>
        <p:spPr>
          <a:xfrm rot="5400000">
            <a:off x="3671900" y="5049180"/>
            <a:ext cx="504056" cy="43204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25 - Γωνιακή σύνδεση"/>
          <p:cNvCxnSpPr/>
          <p:nvPr/>
        </p:nvCxnSpPr>
        <p:spPr>
          <a:xfrm rot="16200000" flipH="1">
            <a:off x="4896036" y="5121188"/>
            <a:ext cx="504056" cy="28803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25730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84785"/>
            <a:ext cx="7772400" cy="936103"/>
          </a:xfrm>
        </p:spPr>
        <p:txBody>
          <a:bodyPr/>
          <a:lstStyle/>
          <a:p>
            <a:r>
              <a:rPr lang="el-GR" b="1" dirty="0" smtClean="0">
                <a:solidFill>
                  <a:schemeClr val="tx2"/>
                </a:solidFill>
              </a:rPr>
              <a:t>Έλεγχοι και δικαιολογητικά</a:t>
            </a:r>
            <a:endParaRPr lang="el-GR" b="1" dirty="0">
              <a:solidFill>
                <a:schemeClr val="tx2"/>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pic>
        <p:nvPicPr>
          <p:cNvPr id="15" name="14 - Εικόνα" descr="Audit-Assurance.jpg"/>
          <p:cNvPicPr>
            <a:picLocks noChangeAspect="1"/>
          </p:cNvPicPr>
          <p:nvPr/>
        </p:nvPicPr>
        <p:blipFill>
          <a:blip r:embed="rId5" cstate="print"/>
          <a:stretch>
            <a:fillRect/>
          </a:stretch>
        </p:blipFill>
        <p:spPr>
          <a:xfrm>
            <a:off x="4422562" y="2348880"/>
            <a:ext cx="4541926" cy="1670298"/>
          </a:xfrm>
          <a:prstGeom prst="rect">
            <a:avLst/>
          </a:prstGeom>
        </p:spPr>
      </p:pic>
      <p:sp>
        <p:nvSpPr>
          <p:cNvPr id="18" name="Στρογγυλεμένο ορθογώνιο 4"/>
          <p:cNvSpPr/>
          <p:nvPr/>
        </p:nvSpPr>
        <p:spPr>
          <a:xfrm>
            <a:off x="3131840" y="4856910"/>
            <a:ext cx="5777783" cy="1104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endParaRPr lang="el-GR" sz="2000" dirty="0"/>
          </a:p>
        </p:txBody>
      </p:sp>
      <p:grpSp>
        <p:nvGrpSpPr>
          <p:cNvPr id="19" name="13 - Ομάδα"/>
          <p:cNvGrpSpPr/>
          <p:nvPr/>
        </p:nvGrpSpPr>
        <p:grpSpPr>
          <a:xfrm>
            <a:off x="1547666" y="4509120"/>
            <a:ext cx="6552726" cy="1584176"/>
            <a:chOff x="7461" y="229766"/>
            <a:chExt cx="3051577" cy="588020"/>
          </a:xfrm>
        </p:grpSpPr>
        <p:sp>
          <p:nvSpPr>
            <p:cNvPr id="20" name="19 - Στρογγυλεμένο ορθογώνιο"/>
            <p:cNvSpPr/>
            <p:nvPr/>
          </p:nvSpPr>
          <p:spPr>
            <a:xfrm>
              <a:off x="7461" y="229766"/>
              <a:ext cx="3051577" cy="5880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Στρογγυλεμένο ορθογώνιο 4"/>
            <p:cNvSpPr/>
            <p:nvPr/>
          </p:nvSpPr>
          <p:spPr>
            <a:xfrm>
              <a:off x="36165" y="258471"/>
              <a:ext cx="3022873" cy="530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algn="ctr"/>
              <a:r>
                <a:rPr lang="el-GR" sz="2000" dirty="0" smtClean="0"/>
                <a:t>Ο δικαιούχος φορέας </a:t>
              </a:r>
              <a:r>
                <a:rPr lang="el-GR" sz="2000" b="1" dirty="0" smtClean="0"/>
                <a:t>οφείλει</a:t>
              </a:r>
              <a:r>
                <a:rPr lang="el-GR" sz="2000" dirty="0" smtClean="0"/>
                <a:t> να φυλάσσει στο αρχείο του για </a:t>
              </a:r>
              <a:r>
                <a:rPr lang="el-GR" sz="2000" b="1" dirty="0" smtClean="0"/>
                <a:t>πέντε (5) έτη </a:t>
              </a:r>
              <a:r>
                <a:rPr lang="el-GR" sz="2000" dirty="0" smtClean="0"/>
                <a:t>όλα τα παραστατικά/αποδεικτικά στοιχεία που προβλέπει η σύμβαση για την αιτιολόγηση της χρηματοδότησης που του χορηγήθηκε. </a:t>
              </a:r>
              <a:endParaRPr lang="el-GR" sz="2000" dirty="0"/>
            </a:p>
          </p:txBody>
        </p:sp>
      </p:grpSp>
      <p:pic>
        <p:nvPicPr>
          <p:cNvPr id="23" name="Picture 18" descr="Danger.png"/>
          <p:cNvPicPr>
            <a:picLocks noChangeAspect="1"/>
          </p:cNvPicPr>
          <p:nvPr/>
        </p:nvPicPr>
        <p:blipFill>
          <a:blip r:embed="rId6" cstate="print"/>
          <a:stretch>
            <a:fillRect/>
          </a:stretch>
        </p:blipFill>
        <p:spPr>
          <a:xfrm>
            <a:off x="251520" y="2348880"/>
            <a:ext cx="2041464" cy="1800200"/>
          </a:xfrm>
          <a:prstGeom prst="rect">
            <a:avLst/>
          </a:prstGeom>
        </p:spPr>
      </p:pic>
    </p:spTree>
    <p:extLst>
      <p:ext uri="{BB962C8B-B14F-4D97-AF65-F5344CB8AC3E}">
        <p14:creationId xmlns:p14="http://schemas.microsoft.com/office/powerpoint/2010/main" xmlns="" val="9505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1916832"/>
            <a:ext cx="7772400" cy="1008111"/>
          </a:xfrm>
          <a:effectLst>
            <a:outerShdw blurRad="50800" dist="38100" dir="13500000" algn="br" rotWithShape="0">
              <a:prstClr val="black">
                <a:alpha val="40000"/>
              </a:prstClr>
            </a:outerShdw>
          </a:effectLst>
        </p:spPr>
        <p:txBody>
          <a:bodyPr>
            <a:noAutofit/>
          </a:bodyPr>
          <a:lstStyle/>
          <a:p>
            <a:r>
              <a:rPr lang="el-GR" sz="2400" b="1" dirty="0" smtClean="0">
                <a:solidFill>
                  <a:srgbClr val="0070C0"/>
                </a:solidFill>
              </a:rPr>
              <a:t>Ευχαριστούμε</a:t>
            </a:r>
            <a:r>
              <a:rPr lang="el-GR" sz="4000" dirty="0" smtClean="0">
                <a:solidFill>
                  <a:srgbClr val="7030A0"/>
                </a:solidFill>
              </a:rPr>
              <a:t> </a:t>
            </a:r>
            <a:r>
              <a:rPr lang="el-GR" sz="2400" b="1" dirty="0" smtClean="0">
                <a:solidFill>
                  <a:srgbClr val="0070C0"/>
                </a:solidFill>
              </a:rPr>
              <a:t>για την προσοχή σας. </a:t>
            </a:r>
            <a:endParaRPr lang="el-GR" sz="2400" b="1" dirty="0">
              <a:solidFill>
                <a:srgbClr val="0070C0"/>
              </a:solidFill>
            </a:endParaRPr>
          </a:p>
        </p:txBody>
      </p:sp>
      <p:sp>
        <p:nvSpPr>
          <p:cNvPr id="3" name="2 - Υπότιτλος"/>
          <p:cNvSpPr>
            <a:spLocks noGrp="1"/>
          </p:cNvSpPr>
          <p:nvPr>
            <p:ph type="subTitle" idx="1"/>
          </p:nvPr>
        </p:nvSpPr>
        <p:spPr>
          <a:xfrm>
            <a:off x="683568" y="3501008"/>
            <a:ext cx="7848872" cy="1728192"/>
          </a:xfrm>
        </p:spPr>
        <p:txBody>
          <a:bodyPr>
            <a:normAutofit/>
          </a:bodyPr>
          <a:lstStyle/>
          <a:p>
            <a:r>
              <a:rPr lang="el-GR" sz="2400" b="1" dirty="0" smtClean="0">
                <a:solidFill>
                  <a:srgbClr val="0070C0"/>
                </a:solidFill>
                <a:latin typeface="+mj-lt"/>
                <a:ea typeface="+mj-ea"/>
                <a:cs typeface="+mj-cs"/>
              </a:rPr>
              <a:t>Ερωτήσεις</a:t>
            </a:r>
            <a:endParaRPr lang="el-GR" sz="2400" b="1" dirty="0">
              <a:solidFill>
                <a:srgbClr val="0070C0"/>
              </a:solidFill>
              <a:latin typeface="+mj-lt"/>
              <a:ea typeface="+mj-ea"/>
              <a:cs typeface="+mj-cs"/>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
        <p:nvSpPr>
          <p:cNvPr id="7" name="6 - Τίτλος"/>
          <p:cNvSpPr txBox="1">
            <a:spLocks/>
          </p:cNvSpPr>
          <p:nvPr/>
        </p:nvSpPr>
        <p:spPr>
          <a:xfrm>
            <a:off x="214282" y="1643050"/>
            <a:ext cx="8229600" cy="642942"/>
          </a:xfrm>
          <a:prstGeom prst="rect">
            <a:avLst/>
          </a:prstGeom>
        </p:spPr>
        <p:txBody>
          <a:bodyPr vert="horz" lIns="91440" tIns="45720" rIns="91440" bIns="45720" rtlCol="0" anchor="ctr">
            <a:noAutofit/>
          </a:bodyPr>
          <a:lstStyle/>
          <a:p>
            <a:pPr algn="ctr">
              <a:spcBef>
                <a:spcPct val="0"/>
              </a:spcBef>
            </a:pPr>
            <a:endParaRPr lang="el-GR" sz="2500" b="1" i="1" dirty="0" smtClean="0">
              <a:solidFill>
                <a:srgbClr val="0070C0"/>
              </a:solidFill>
            </a:endParaRPr>
          </a:p>
        </p:txBody>
      </p:sp>
      <p:sp>
        <p:nvSpPr>
          <p:cNvPr id="11" name="6 - Τίτλος"/>
          <p:cNvSpPr txBox="1">
            <a:spLocks/>
          </p:cNvSpPr>
          <p:nvPr/>
        </p:nvSpPr>
        <p:spPr>
          <a:xfrm>
            <a:off x="285720" y="1714488"/>
            <a:ext cx="8229600" cy="64294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000" b="1" i="0" u="none" strike="noStrike" kern="1200" cap="none" spc="0" normalizeH="0" baseline="0" noProof="0" dirty="0" smtClean="0">
                <a:ln>
                  <a:noFill/>
                </a:ln>
                <a:solidFill>
                  <a:srgbClr val="0070C0"/>
                </a:solidFill>
                <a:effectLst/>
                <a:uLnTx/>
                <a:uFillTx/>
                <a:latin typeface="+mj-lt"/>
                <a:ea typeface="+mj-ea"/>
                <a:cs typeface="+mj-cs"/>
              </a:rPr>
              <a:t/>
            </a:r>
            <a:br>
              <a:rPr kumimoji="0" lang="el-GR" sz="3000" b="1" i="0" u="none" strike="noStrike" kern="1200" cap="none" spc="0" normalizeH="0" baseline="0" noProof="0" dirty="0" smtClean="0">
                <a:ln>
                  <a:noFill/>
                </a:ln>
                <a:solidFill>
                  <a:srgbClr val="0070C0"/>
                </a:solidFill>
                <a:effectLst/>
                <a:uLnTx/>
                <a:uFillTx/>
                <a:latin typeface="+mj-lt"/>
                <a:ea typeface="+mj-ea"/>
                <a:cs typeface="+mj-cs"/>
              </a:rPr>
            </a:br>
            <a:r>
              <a:rPr kumimoji="0" lang="el-GR" sz="2500" b="1" i="0" u="none" strike="noStrike" kern="1200" cap="none" spc="0" normalizeH="0" baseline="0" noProof="0" dirty="0" err="1" smtClean="0">
                <a:ln>
                  <a:noFill/>
                </a:ln>
                <a:solidFill>
                  <a:srgbClr val="0070C0"/>
                </a:solidFill>
                <a:effectLst/>
                <a:uLnTx/>
                <a:uFillTx/>
                <a:latin typeface="+mj-lt"/>
                <a:ea typeface="+mj-ea"/>
                <a:cs typeface="+mj-cs"/>
              </a:rPr>
              <a:t>Επιλεξιμότητα</a:t>
            </a:r>
            <a:r>
              <a:rPr kumimoji="0" lang="el-GR" sz="2500" b="1" i="0" u="none" strike="noStrike" kern="1200" cap="none" spc="0" normalizeH="0" baseline="0" noProof="0" dirty="0" smtClean="0">
                <a:ln>
                  <a:noFill/>
                </a:ln>
                <a:solidFill>
                  <a:srgbClr val="0070C0"/>
                </a:solidFill>
                <a:effectLst/>
                <a:uLnTx/>
                <a:uFillTx/>
                <a:latin typeface="+mj-lt"/>
                <a:ea typeface="+mj-ea"/>
                <a:cs typeface="+mj-cs"/>
              </a:rPr>
              <a:t> δαπανών</a:t>
            </a:r>
            <a:br>
              <a:rPr kumimoji="0" lang="el-GR" sz="2500" b="1" i="0" u="none" strike="noStrike" kern="1200" cap="none" spc="0" normalizeH="0" baseline="0" noProof="0" dirty="0" smtClean="0">
                <a:ln>
                  <a:noFill/>
                </a:ln>
                <a:solidFill>
                  <a:srgbClr val="0070C0"/>
                </a:solidFill>
                <a:effectLst/>
                <a:uLnTx/>
                <a:uFillTx/>
                <a:latin typeface="+mj-lt"/>
                <a:ea typeface="+mj-ea"/>
                <a:cs typeface="+mj-cs"/>
              </a:rPr>
            </a:br>
            <a:endParaRPr kumimoji="0" lang="el-GR" sz="3000" b="1" i="0" u="none" strike="noStrike" kern="1200" cap="none" spc="0" normalizeH="0" baseline="0" noProof="0" dirty="0">
              <a:ln>
                <a:noFill/>
              </a:ln>
              <a:solidFill>
                <a:srgbClr val="0070C0"/>
              </a:solidFill>
              <a:effectLst/>
              <a:uLnTx/>
              <a:uFillTx/>
              <a:latin typeface="+mj-lt"/>
              <a:ea typeface="+mj-ea"/>
              <a:cs typeface="+mj-cs"/>
            </a:endParaRPr>
          </a:p>
        </p:txBody>
      </p:sp>
      <p:sp>
        <p:nvSpPr>
          <p:cNvPr id="12" name="11 - Στρογγυλεμένο ορθογώνιο"/>
          <p:cNvSpPr/>
          <p:nvPr/>
        </p:nvSpPr>
        <p:spPr>
          <a:xfrm>
            <a:off x="2000232" y="2786058"/>
            <a:ext cx="6858048" cy="20002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smtClean="0">
                <a:solidFill>
                  <a:schemeClr val="tx1"/>
                </a:solidFill>
              </a:rPr>
              <a:t>Οι μεταφορές κονδυλίων απαιτείται να εμπίπτουν εντός των ορίων που ορίζονται στο άρθρο I.3.2 της Σύμβασης.</a:t>
            </a:r>
          </a:p>
          <a:p>
            <a:pPr lvl="0"/>
            <a:r>
              <a:rPr lang="el-GR" b="1" u="sng" dirty="0" smtClean="0">
                <a:solidFill>
                  <a:schemeClr val="tx1"/>
                </a:solidFill>
              </a:rPr>
              <a:t>Απαγορεύεται</a:t>
            </a:r>
            <a:r>
              <a:rPr lang="el-GR" dirty="0" smtClean="0">
                <a:solidFill>
                  <a:schemeClr val="tx1"/>
                </a:solidFill>
              </a:rPr>
              <a:t> η μεταφορά κονδυλίων προϋπολογισμού σε κατηγορία για την οποία δεν υποβλήθηκε αίτημα επιχορήγησης στο πλαίσιο της αίτησης επιχορήγησης ή για την οποία </a:t>
            </a:r>
            <a:r>
              <a:rPr lang="el-GR" b="1" dirty="0" smtClean="0">
                <a:solidFill>
                  <a:schemeClr val="tx1"/>
                </a:solidFill>
              </a:rPr>
              <a:t>δεν εγκρίθηκε </a:t>
            </a:r>
            <a:r>
              <a:rPr lang="el-GR" dirty="0" smtClean="0">
                <a:solidFill>
                  <a:schemeClr val="tx1"/>
                </a:solidFill>
              </a:rPr>
              <a:t>επιχορήγηση.</a:t>
            </a:r>
          </a:p>
        </p:txBody>
      </p:sp>
      <p:pic>
        <p:nvPicPr>
          <p:cNvPr id="13" name="12 - Εικόνα" descr="θαυμαστικό 3.jpg"/>
          <p:cNvPicPr>
            <a:picLocks noChangeAspect="1"/>
          </p:cNvPicPr>
          <p:nvPr/>
        </p:nvPicPr>
        <p:blipFill>
          <a:blip r:embed="rId5"/>
          <a:stretch>
            <a:fillRect/>
          </a:stretch>
        </p:blipFill>
        <p:spPr>
          <a:xfrm>
            <a:off x="357158" y="2643182"/>
            <a:ext cx="1390650" cy="1428750"/>
          </a:xfrm>
          <a:prstGeom prst="rect">
            <a:avLst/>
          </a:prstGeom>
        </p:spPr>
      </p:pic>
      <p:sp>
        <p:nvSpPr>
          <p:cNvPr id="14" name="13 - Στρογγυλεμένο ορθογώνιο"/>
          <p:cNvSpPr/>
          <p:nvPr/>
        </p:nvSpPr>
        <p:spPr>
          <a:xfrm>
            <a:off x="1000100" y="5000636"/>
            <a:ext cx="6143668" cy="15001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b="1" u="sng" dirty="0" smtClean="0">
                <a:solidFill>
                  <a:schemeClr val="tx1"/>
                </a:solidFill>
              </a:rPr>
              <a:t>Εξαίρεση</a:t>
            </a:r>
            <a:r>
              <a:rPr lang="el-GR" dirty="0" smtClean="0">
                <a:solidFill>
                  <a:schemeClr val="tx1"/>
                </a:solidFill>
              </a:rPr>
              <a:t> : Η κατηγορία προϋπολογισμού «επιχορήγηση για άτομα με ειδικές ανάγκες» στην οποία είναι δυνατό να μεταφερθούν κονδύλια, ακόμα και στην περίπτωση κατά την οποία δεν υποβλήθηκε σχετικό αίτημα στο πλαίσιο της αίτησης επιχορήγησης.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1571612"/>
            <a:ext cx="8099380" cy="792088"/>
          </a:xfrm>
        </p:spPr>
        <p:txBody>
          <a:bodyPr vert="horz" lIns="91440" tIns="45720" rIns="91440" bIns="45720" rtlCol="0" anchor="ctr">
            <a:noAutofit/>
          </a:bodyPr>
          <a:lstStyle/>
          <a:p>
            <a:pPr algn="l"/>
            <a:r>
              <a:rPr lang="el-GR" sz="3000" b="1" dirty="0" smtClean="0">
                <a:solidFill>
                  <a:srgbClr val="0070C0"/>
                </a:solidFill>
              </a:rPr>
              <a:t>Κατηγορίες Δαπανών</a:t>
            </a:r>
            <a:endParaRPr lang="el-GR" sz="3000" b="1" dirty="0">
              <a:solidFill>
                <a:srgbClr val="0070C0"/>
              </a:solidFill>
            </a:endParaRPr>
          </a:p>
        </p:txBody>
      </p:sp>
      <p:graphicFrame>
        <p:nvGraphicFramePr>
          <p:cNvPr id="8" name="7 - Διάγραμμα"/>
          <p:cNvGraphicFramePr/>
          <p:nvPr/>
        </p:nvGraphicFramePr>
        <p:xfrm>
          <a:off x="285720" y="2143116"/>
          <a:ext cx="8606190" cy="278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7"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8" cstate="print"/>
          <a:stretch>
            <a:fillRect/>
          </a:stretch>
        </p:blipFill>
        <p:spPr>
          <a:xfrm>
            <a:off x="0" y="188640"/>
            <a:ext cx="2677147" cy="764704"/>
          </a:xfrm>
          <a:prstGeom prst="rect">
            <a:avLst/>
          </a:prstGeom>
        </p:spPr>
      </p:pic>
      <p:sp>
        <p:nvSpPr>
          <p:cNvPr id="9" name="8 - TextBox"/>
          <p:cNvSpPr txBox="1"/>
          <p:nvPr/>
        </p:nvSpPr>
        <p:spPr>
          <a:xfrm>
            <a:off x="2357422" y="5214950"/>
            <a:ext cx="3857652"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1400" dirty="0" smtClean="0"/>
              <a:t>Exceptional Costs (</a:t>
            </a:r>
            <a:r>
              <a:rPr lang="el-GR" sz="1400" dirty="0" smtClean="0"/>
              <a:t>Υπεργολαβίες)</a:t>
            </a:r>
          </a:p>
          <a:p>
            <a:pPr>
              <a:buFont typeface="Wingdings" pitchFamily="2" charset="2"/>
              <a:buChar char="Ø"/>
            </a:pPr>
            <a:r>
              <a:rPr lang="el-GR" sz="1400" dirty="0" smtClean="0"/>
              <a:t>Επιχορήγηση για άτομα με ειδικές ανάγκες 	</a:t>
            </a:r>
          </a:p>
          <a:p>
            <a:pPr>
              <a:buFont typeface="Wingdings" pitchFamily="2" charset="2"/>
              <a:buChar char="Ø"/>
            </a:pPr>
            <a:endParaRPr lang="el-GR" sz="1400" dirty="0"/>
          </a:p>
        </p:txBody>
      </p:sp>
    </p:spTree>
    <p:extLst>
      <p:ext uri="{BB962C8B-B14F-4D97-AF65-F5344CB8AC3E}">
        <p14:creationId xmlns:p14="http://schemas.microsoft.com/office/powerpoint/2010/main" xmlns="" val="383877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20" y="785794"/>
            <a:ext cx="857564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1223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286124"/>
            <a:ext cx="8099380" cy="1087529"/>
          </a:xfrm>
        </p:spPr>
        <p:txBody>
          <a:bodyPr vert="horz" lIns="91440" tIns="45720" rIns="91440" bIns="45720" rtlCol="0" anchor="ctr">
            <a:noAutofit/>
          </a:bodyPr>
          <a:lstStyle/>
          <a:p>
            <a:r>
              <a:rPr lang="el-GR" sz="3000" b="1" dirty="0" smtClean="0">
                <a:solidFill>
                  <a:srgbClr val="0070C0"/>
                </a:solidFill>
              </a:rPr>
              <a:t>ΔΙΑΧΕΙΡΙΣΗ ΣΧΕΔΙΟΥ ΚΑΙ ΥΛΟΠΟΙΗΣΗ</a:t>
            </a:r>
            <a:br>
              <a:rPr lang="el-GR" sz="3000" b="1" dirty="0" smtClean="0">
                <a:solidFill>
                  <a:srgbClr val="0070C0"/>
                </a:solidFill>
              </a:rPr>
            </a:br>
            <a:endParaRPr lang="el-GR" sz="1600" b="1" dirty="0" smtClean="0">
              <a:solidFill>
                <a:srgbClr val="0070C0"/>
              </a:solidFill>
            </a:endParaRPr>
          </a:p>
        </p:txBody>
      </p:sp>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3"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12776"/>
            <a:ext cx="8099380" cy="944653"/>
          </a:xfrm>
        </p:spPr>
        <p:txBody>
          <a:bodyPr vert="horz" lIns="91440" tIns="45720" rIns="91440" bIns="45720" rtlCol="0" anchor="ctr">
            <a:noAutofit/>
          </a:bodyPr>
          <a:lstStyle/>
          <a:p>
            <a:pPr algn="l"/>
            <a:r>
              <a:rPr lang="en-US" sz="3000" b="1" dirty="0" smtClean="0">
                <a:solidFill>
                  <a:srgbClr val="0070C0"/>
                </a:solidFill>
              </a:rPr>
              <a:t>Project Management and Implementation</a:t>
            </a:r>
            <a:r>
              <a:rPr lang="el-GR" sz="3000" b="1" dirty="0" smtClean="0">
                <a:solidFill>
                  <a:srgbClr val="0070C0"/>
                </a:solidFill>
              </a:rPr>
              <a:t/>
            </a:r>
            <a:br>
              <a:rPr lang="el-GR" sz="3000" b="1" dirty="0" smtClean="0">
                <a:solidFill>
                  <a:srgbClr val="0070C0"/>
                </a:solidFill>
              </a:rPr>
            </a:br>
            <a:endParaRPr lang="el-GR" sz="1600" b="1" dirty="0" smtClean="0">
              <a:solidFill>
                <a:srgbClr val="0070C0"/>
              </a:solidFill>
            </a:endParaRPr>
          </a:p>
        </p:txBody>
      </p:sp>
      <p:graphicFrame>
        <p:nvGraphicFramePr>
          <p:cNvPr id="8" name="7 - Διάγραμμα"/>
          <p:cNvGraphicFramePr/>
          <p:nvPr/>
        </p:nvGraphicFramePr>
        <p:xfrm>
          <a:off x="285720" y="2285992"/>
          <a:ext cx="84249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Ορθογώνιο"/>
          <p:cNvSpPr/>
          <p:nvPr/>
        </p:nvSpPr>
        <p:spPr>
          <a:xfrm>
            <a:off x="0" y="0"/>
            <a:ext cx="9144000" cy="13407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4 - Εικόνα" descr="iky.png"/>
          <p:cNvPicPr>
            <a:picLocks noChangeAspect="1"/>
          </p:cNvPicPr>
          <p:nvPr/>
        </p:nvPicPr>
        <p:blipFill>
          <a:blip r:embed="rId7" cstate="print"/>
          <a:stretch>
            <a:fillRect/>
          </a:stretch>
        </p:blipFill>
        <p:spPr>
          <a:xfrm>
            <a:off x="7828880" y="116632"/>
            <a:ext cx="1190079" cy="1110045"/>
          </a:xfrm>
          <a:prstGeom prst="rect">
            <a:avLst/>
          </a:prstGeom>
        </p:spPr>
      </p:pic>
      <p:pic>
        <p:nvPicPr>
          <p:cNvPr id="6" name="4 - Εικόνα" descr="EU flag-Erasmus+_vect_POS.jpg"/>
          <p:cNvPicPr>
            <a:picLocks noChangeAspect="1"/>
          </p:cNvPicPr>
          <p:nvPr/>
        </p:nvPicPr>
        <p:blipFill>
          <a:blip r:embed="rId8" cstate="print"/>
          <a:stretch>
            <a:fillRect/>
          </a:stretch>
        </p:blipFill>
        <p:spPr>
          <a:xfrm>
            <a:off x="0" y="188640"/>
            <a:ext cx="2677147" cy="764704"/>
          </a:xfrm>
          <a:prstGeom prst="rect">
            <a:avLst/>
          </a:prstGeom>
        </p:spPr>
      </p:pic>
      <p:sp>
        <p:nvSpPr>
          <p:cNvPr id="10" name="9 - TextBox"/>
          <p:cNvSpPr txBox="1"/>
          <p:nvPr/>
        </p:nvSpPr>
        <p:spPr>
          <a:xfrm>
            <a:off x="285720" y="2357430"/>
            <a:ext cx="371477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sz="1600" b="1" dirty="0" smtClean="0"/>
              <a:t>Συντονιστής Φορέας</a:t>
            </a:r>
            <a:r>
              <a:rPr lang="en-US" sz="1600" b="1" dirty="0" smtClean="0"/>
              <a:t>: </a:t>
            </a:r>
            <a:r>
              <a:rPr lang="el-GR" sz="1600" b="1" dirty="0" smtClean="0"/>
              <a:t> </a:t>
            </a:r>
            <a:r>
              <a:rPr lang="en-US" sz="1600" b="1" dirty="0" smtClean="0"/>
              <a:t>500€ / </a:t>
            </a:r>
            <a:r>
              <a:rPr lang="el-GR" sz="1600" b="1" dirty="0" smtClean="0"/>
              <a:t>μήνα</a:t>
            </a:r>
            <a:br>
              <a:rPr lang="el-GR" sz="1600" b="1" dirty="0" smtClean="0"/>
            </a:br>
            <a:r>
              <a:rPr lang="el-GR" sz="1600" b="1" dirty="0" smtClean="0"/>
              <a:t>Συμμετέχοντας Φορέας</a:t>
            </a:r>
            <a:r>
              <a:rPr lang="en-US" sz="1600" b="1" dirty="0" smtClean="0"/>
              <a:t>:  250€ / </a:t>
            </a:r>
            <a:r>
              <a:rPr lang="el-GR" sz="1600" b="1" dirty="0" smtClean="0"/>
              <a:t>μήνα</a:t>
            </a:r>
            <a:endParaRPr lang="el-GR" sz="1600" b="1" dirty="0"/>
          </a:p>
        </p:txBody>
      </p:sp>
      <p:pic>
        <p:nvPicPr>
          <p:cNvPr id="9" name="8 - Εικόνα" descr="Project management.jpg"/>
          <p:cNvPicPr>
            <a:picLocks noChangeAspect="1"/>
          </p:cNvPicPr>
          <p:nvPr/>
        </p:nvPicPr>
        <p:blipFill>
          <a:blip r:embed="rId9" cstate="print"/>
          <a:stretch>
            <a:fillRect/>
          </a:stretch>
        </p:blipFill>
        <p:spPr>
          <a:xfrm>
            <a:off x="142844" y="4000504"/>
            <a:ext cx="3641517" cy="24288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3791</TotalTime>
  <Words>1982</Words>
  <Application>Microsoft Office PowerPoint</Application>
  <PresentationFormat>Προβολή στην οθόνη (4:3)</PresentationFormat>
  <Paragraphs>305</Paragraphs>
  <Slides>44</Slides>
  <Notes>44</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KA2 Στρατηγικές Συμπράξεις - Τομέας Εκπαίδευσης και Κατάρτισης  </vt:lpstr>
      <vt:lpstr>Διαφάνεια 2</vt:lpstr>
      <vt:lpstr>Διαφάνεια 3</vt:lpstr>
      <vt:lpstr> Επιλεξιμότητα δραστηριοτήτων  </vt:lpstr>
      <vt:lpstr>Διαφάνεια 5</vt:lpstr>
      <vt:lpstr>Κατηγορίες Δαπανών</vt:lpstr>
      <vt:lpstr>Διαφάνεια 7</vt:lpstr>
      <vt:lpstr>ΔΙΑΧΕΙΡΙΣΗ ΣΧΕΔΙΟΥ ΚΑΙ ΥΛΟΠΟΙΗΣΗ </vt:lpstr>
      <vt:lpstr>Project Management and Implementation </vt:lpstr>
      <vt:lpstr>ΔΙΕΘΝΙΚΕΣ ΣΥΝΑΝΤΗΣΕΙΣ ΓΙΑ ΤΟ ΣΧΕΔΙΟ </vt:lpstr>
      <vt:lpstr>Transnational Project Meetings (Max 23.000€/έτος)</vt:lpstr>
      <vt:lpstr>Διαφάνεια 12</vt:lpstr>
      <vt:lpstr>Transnational Project Meetings (Max 23.000€/έτος)</vt:lpstr>
      <vt:lpstr>ΠΝΕΥΜΑΤΙΚΑ ΠΡΟΪΟΝΤΑ </vt:lpstr>
      <vt:lpstr>Intellectual Outputs / Πνευματικά Προϊόντα</vt:lpstr>
      <vt:lpstr>Intellectual Outputs / Πνευματικά Προϊόντα</vt:lpstr>
      <vt:lpstr>Intellectual Outputs / Πνευματικά Προϊόντα</vt:lpstr>
      <vt:lpstr>Intellectual Outputs / Πνευματικά Προϊόντα</vt:lpstr>
      <vt:lpstr>ΠΟΛΛΑΠΛΑΣΙΑΣΤΙΚΕΣ ΔΡΑΣΕΙΣ </vt:lpstr>
      <vt:lpstr>Multiplier Events (Max 30.000€)</vt:lpstr>
      <vt:lpstr>Multiplier Events (Max 30.000€)</vt:lpstr>
      <vt:lpstr>ΔΙΕΘΝΙΚΕΣ ΔΡΑΣΤΗΡΙΟΤΗΤΕΣ ΜΑΘΗΣΗΣ, ΔΙΔΑΣΚΑΛΙΑΣ ΚΑΙ ΕΠΙΜΟΡΦΩΣΗΣ </vt:lpstr>
      <vt:lpstr>Διεθνικές Δραστηριότητες Κατάρτισης/ Διδασκαλίας και Μάθησης </vt:lpstr>
      <vt:lpstr>Διεθνικές Δραστηριότητες Κατάρτισης/ Διδασκαλίας και Μάθησης </vt:lpstr>
      <vt:lpstr>Διεθνικές Δραστηριότητες Κατάρτισης/ Διδασκαλίας και Μάθησης </vt:lpstr>
      <vt:lpstr>Διεθνικές Δραστηριότητες Κατάρτισης/ Διδασκαλίας και Μάθησης </vt:lpstr>
      <vt:lpstr>Διεθνικές Δραστηριότητες Κατάρτισης/ Διδασκαλίας και Μάθησης </vt:lpstr>
      <vt:lpstr>Διεθνικές Δραστηριότητες Κατάρτισης/ Διδασκαλίας και Μάθησης </vt:lpstr>
      <vt:lpstr>ΕΠΙΧΟΡΗΓΗΣΗ ΓΙΑ ΑΤΟΜΑ ΜΕ ΕΙΔΙΚΕΣ ΑΝΑΓΚΕΣ</vt:lpstr>
      <vt:lpstr> Επιχορήγηση για άτομα με ειδικές ανάγκες </vt:lpstr>
      <vt:lpstr>ΕΙΔΙΚΕΣ ΚΑΤΗΓΟΡΙΕΣ ΔΑΠΑΝΩΝ ΚΑΤ’ ΕΞΑΙΡΕΣΗ </vt:lpstr>
      <vt:lpstr> Exceptional Cost ( Ειδικές κατηγορίες δαπανών κατ’ εξαίρεση)</vt:lpstr>
      <vt:lpstr> Exceptional Cost ( Ειδικές κατηγορίες δαπανών κατ’ εξαίρεση)</vt:lpstr>
      <vt:lpstr>ΑΞΙΟΛΟΓΗΣΗ ΚΑΙ ΑΙΤΙΑ ΜΕΙΩΣΗΣ ΕΠΙΧΟΡΗΓΗΣΗΣ</vt:lpstr>
      <vt:lpstr>Αξιολόγηση και αιτία μείωσης επιχορήγησης</vt:lpstr>
      <vt:lpstr>Αξιολόγηση και αιτία μείωσης επιχορήγησης</vt:lpstr>
      <vt:lpstr>Έλεγχοι και δικαιολογητικά</vt:lpstr>
      <vt:lpstr>Έλεγχοι και δικαιολογητικά</vt:lpstr>
      <vt:lpstr>Έλεγχοι και δικαιολογητικά</vt:lpstr>
      <vt:lpstr>Έλεγχοι και δικαιολογητικά</vt:lpstr>
      <vt:lpstr>Έλεγχοι και δικαιολογητικά</vt:lpstr>
      <vt:lpstr>Έλεγχοι και δικαιολογητικά</vt:lpstr>
      <vt:lpstr>Έλεγχοι και δικαιολογητικά</vt:lpstr>
      <vt:lpstr>Ευχαριστούμε για την προσοχή σας.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maragos dimitris</dc:creator>
  <cp:lastModifiedBy>kkarna</cp:lastModifiedBy>
  <cp:revision>617</cp:revision>
  <dcterms:created xsi:type="dcterms:W3CDTF">2013-11-21T12:12:21Z</dcterms:created>
  <dcterms:modified xsi:type="dcterms:W3CDTF">2014-10-16T09:16:20Z</dcterms:modified>
</cp:coreProperties>
</file>